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E2E72-65E2-482A-9A19-A0B19AEE1EED}" v="14" dt="2023-12-06T09:09:34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eweb2015-my.sharepoint.com/personal/leweb_leweb_be/Documents/Propoistion%20D&#233;cembre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eweb2015-my.sharepoint.com/personal/leweb_leweb_be/Documents/Propoistion%20D&#233;cembre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eweb2015-my.sharepoint.com/personal/leweb_leweb_be/Documents/Propoistion%20D&#233;cembre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eweb2015-my.sharepoint.com/personal/leweb_leweb_be/Documents/Propoistion%20D&#233;cembre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Nouvelle proposition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'[Proposition Décembre 2023.xlsx]DEBUT'!$C$2</c:f>
              <c:strCache>
                <c:ptCount val="1"/>
                <c:pt idx="0">
                  <c:v>Luminus 2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'[Proposition Décembre 2023.xlsx]DEBUT'!$B$3:$B$13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Nor</c:v>
                </c:pt>
                <c:pt idx="10">
                  <c:v>10</c:v>
                </c:pt>
              </c:strCache>
            </c:strRef>
          </c:cat>
          <c:val>
            <c:numRef>
              <c:f>'[Proposition Décembre 2023.xlsx]DEBUT'!$C$3:$C$13</c:f>
              <c:numCache>
                <c:formatCode>_("€"* #,##0.00_);_("€"* \(#,##0.00\);_("€"* "-"??_);_(@_)</c:formatCode>
                <c:ptCount val="11"/>
                <c:pt idx="0">
                  <c:v>3275.5153600000003</c:v>
                </c:pt>
                <c:pt idx="1">
                  <c:v>3341.0256672000005</c:v>
                </c:pt>
                <c:pt idx="2">
                  <c:v>3407.8461805440006</c:v>
                </c:pt>
                <c:pt idx="3">
                  <c:v>3476.0031041548805</c:v>
                </c:pt>
                <c:pt idx="4">
                  <c:v>3545.5231662379783</c:v>
                </c:pt>
                <c:pt idx="5">
                  <c:v>3616.4336295627381</c:v>
                </c:pt>
                <c:pt idx="6">
                  <c:v>3688.762302153993</c:v>
                </c:pt>
                <c:pt idx="7">
                  <c:v>3762.5375481970727</c:v>
                </c:pt>
                <c:pt idx="8">
                  <c:v>3837.788299161014</c:v>
                </c:pt>
                <c:pt idx="9">
                  <c:v>3914.5440651442345</c:v>
                </c:pt>
                <c:pt idx="10">
                  <c:v>3992.8349464471194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6E-4B4F-B3D1-CFBEA8BB38CC}"/>
            </c:ext>
          </c:extLst>
        </c:ser>
        <c:ser>
          <c:idx val="1"/>
          <c:order val="1"/>
          <c:tx>
            <c:strRef>
              <c:f>'[Proposition Décembre 2023.xlsx]DEBUT'!$D$2</c:f>
              <c:strCache>
                <c:ptCount val="1"/>
                <c:pt idx="0">
                  <c:v>Luminus 1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'[Proposition Décembre 2023.xlsx]DEBUT'!$B$3:$B$13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Nor</c:v>
                </c:pt>
                <c:pt idx="10">
                  <c:v>10</c:v>
                </c:pt>
              </c:strCache>
            </c:strRef>
          </c:cat>
          <c:val>
            <c:numRef>
              <c:f>'[Proposition Décembre 2023.xlsx]DEBUT'!$D$3:$D$13</c:f>
              <c:numCache>
                <c:formatCode>_("€"* #,##0.00_);_("€"* \(#,##0.00\);_("€"* "-"??_);_(@_)</c:formatCode>
                <c:ptCount val="11"/>
                <c:pt idx="0">
                  <c:v>3275.5153600000003</c:v>
                </c:pt>
                <c:pt idx="1">
                  <c:v>3341.0217480728138</c:v>
                </c:pt>
                <c:pt idx="2">
                  <c:v>3407.8405880406476</c:v>
                </c:pt>
                <c:pt idx="3">
                  <c:v>3475.9923869643621</c:v>
                </c:pt>
                <c:pt idx="4">
                  <c:v>3545.5113232787226</c:v>
                </c:pt>
                <c:pt idx="5">
                  <c:v>3616.420182606907</c:v>
                </c:pt>
                <c:pt idx="6">
                  <c:v>3688.7531433836803</c:v>
                </c:pt>
                <c:pt idx="7">
                  <c:v>3762.5282062513538</c:v>
                </c:pt>
                <c:pt idx="8">
                  <c:v>3837.7787703763811</c:v>
                </c:pt>
                <c:pt idx="9">
                  <c:v>3885.751005006086</c:v>
                </c:pt>
                <c:pt idx="10">
                  <c:v>3934.3228925686622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6E-4B4F-B3D1-CFBEA8BB38CC}"/>
            </c:ext>
          </c:extLst>
        </c:ser>
        <c:ser>
          <c:idx val="2"/>
          <c:order val="2"/>
          <c:tx>
            <c:strRef>
              <c:f>'[Proposition Décembre 2023.xlsx]DEBUT'!$E$2</c:f>
              <c:strCache>
                <c:ptCount val="1"/>
                <c:pt idx="0">
                  <c:v>Engie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'[Proposition Décembre 2023.xlsx]DEBUT'!$B$3:$B$13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Nor</c:v>
                </c:pt>
                <c:pt idx="10">
                  <c:v>10</c:v>
                </c:pt>
              </c:strCache>
            </c:strRef>
          </c:cat>
          <c:val>
            <c:numRef>
              <c:f>'[Proposition Décembre 2023.xlsx]DEBUT'!$E$3:$E$13</c:f>
              <c:numCache>
                <c:formatCode>"€"#,##0.00_);[Red]\("€"#,##0.00\)</c:formatCode>
                <c:ptCount val="11"/>
                <c:pt idx="0">
                  <c:v>3342.26</c:v>
                </c:pt>
                <c:pt idx="1">
                  <c:v>3435.17</c:v>
                </c:pt>
                <c:pt idx="2">
                  <c:v>3530.66</c:v>
                </c:pt>
                <c:pt idx="3">
                  <c:v>3628.82</c:v>
                </c:pt>
                <c:pt idx="4">
                  <c:v>3729.7</c:v>
                </c:pt>
                <c:pt idx="5">
                  <c:v>3833.39</c:v>
                </c:pt>
                <c:pt idx="6">
                  <c:v>3927.69</c:v>
                </c:pt>
                <c:pt idx="7">
                  <c:v>4024.31</c:v>
                </c:pt>
                <c:pt idx="8">
                  <c:v>4123.3</c:v>
                </c:pt>
                <c:pt idx="9">
                  <c:v>4224.74</c:v>
                </c:pt>
                <c:pt idx="10">
                  <c:v>4293.18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6E-4B4F-B3D1-CFBEA8BB3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4970440"/>
        <c:axId val="744968280"/>
      </c:lineChart>
      <c:catAx>
        <c:axId val="744970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4968280"/>
        <c:crosses val="autoZero"/>
        <c:auto val="1"/>
        <c:lblAlgn val="ctr"/>
        <c:lblOffset val="100"/>
        <c:noMultiLvlLbl val="0"/>
      </c:catAx>
      <c:valAx>
        <c:axId val="744968280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4970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Nouvelle proposition</a:t>
            </a:r>
            <a:r>
              <a:rPr lang="fr-FR" baseline="0"/>
              <a:t> face au minimum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'[Proposition Décembre 2023.xlsx]DEBUT'!$C$19</c:f>
              <c:strCache>
                <c:ptCount val="1"/>
                <c:pt idx="0">
                  <c:v>Luminus 2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'[Proposition Décembre 2023.xlsx]DEBUT'!$B$20:$B$30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'[Proposition Décembre 2023.xlsx]DEBUT'!$C$20:$C$30</c:f>
              <c:numCache>
                <c:formatCode>_("€"* #,##0.00_);_("€"* \(#,##0.00\);_("€"* "-"??_);_(@_)</c:formatCode>
                <c:ptCount val="11"/>
                <c:pt idx="0">
                  <c:v>3275.5153600000003</c:v>
                </c:pt>
                <c:pt idx="1">
                  <c:v>3341.0256672000005</c:v>
                </c:pt>
                <c:pt idx="2">
                  <c:v>3407.8461805440006</c:v>
                </c:pt>
                <c:pt idx="3">
                  <c:v>3476.0031041548805</c:v>
                </c:pt>
                <c:pt idx="4">
                  <c:v>3545.5231662379783</c:v>
                </c:pt>
                <c:pt idx="5">
                  <c:v>3616.4336295627381</c:v>
                </c:pt>
                <c:pt idx="6">
                  <c:v>3688.762302153993</c:v>
                </c:pt>
                <c:pt idx="7">
                  <c:v>3762.5375481970727</c:v>
                </c:pt>
                <c:pt idx="8">
                  <c:v>3837.788299161014</c:v>
                </c:pt>
                <c:pt idx="9">
                  <c:v>3914.5440651442345</c:v>
                </c:pt>
                <c:pt idx="10">
                  <c:v>3992.8349464471194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5B-47E6-A192-CA4FD9A9B5C3}"/>
            </c:ext>
          </c:extLst>
        </c:ser>
        <c:ser>
          <c:idx val="1"/>
          <c:order val="1"/>
          <c:tx>
            <c:strRef>
              <c:f>'[Proposition Décembre 2023.xlsx]DEBUT'!$D$19</c:f>
              <c:strCache>
                <c:ptCount val="1"/>
                <c:pt idx="0">
                  <c:v>Luminus 1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'[Proposition Décembre 2023.xlsx]DEBUT'!$B$20:$B$30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'[Proposition Décembre 2023.xlsx]DEBUT'!$D$20:$D$30</c:f>
              <c:numCache>
                <c:formatCode>_("€"* #,##0.00_);_("€"* \(#,##0.00\);_("€"* "-"??_);_(@_)</c:formatCode>
                <c:ptCount val="11"/>
                <c:pt idx="0">
                  <c:v>3275.5153600000003</c:v>
                </c:pt>
                <c:pt idx="1">
                  <c:v>3341.0217480728138</c:v>
                </c:pt>
                <c:pt idx="2">
                  <c:v>3407.8405880406476</c:v>
                </c:pt>
                <c:pt idx="3">
                  <c:v>3475.9923869643621</c:v>
                </c:pt>
                <c:pt idx="4">
                  <c:v>3545.5113232787226</c:v>
                </c:pt>
                <c:pt idx="5">
                  <c:v>3616.420182606907</c:v>
                </c:pt>
                <c:pt idx="6">
                  <c:v>3688.7531433836803</c:v>
                </c:pt>
                <c:pt idx="7">
                  <c:v>3762.5282062513538</c:v>
                </c:pt>
                <c:pt idx="8">
                  <c:v>3837.7787703763811</c:v>
                </c:pt>
                <c:pt idx="9">
                  <c:v>3885.751005006086</c:v>
                </c:pt>
                <c:pt idx="10">
                  <c:v>3934.3228925686622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5B-47E6-A192-CA4FD9A9B5C3}"/>
            </c:ext>
          </c:extLst>
        </c:ser>
        <c:ser>
          <c:idx val="2"/>
          <c:order val="2"/>
          <c:tx>
            <c:strRef>
              <c:f>'[Proposition Décembre 2023.xlsx]DEBUT'!$E$19</c:f>
              <c:strCache>
                <c:ptCount val="1"/>
                <c:pt idx="0">
                  <c:v>NORM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'[Proposition Décembre 2023.xlsx]DEBUT'!$B$20:$B$30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'[Proposition Décembre 2023.xlsx]DEBUT'!$E$20:$E$30</c:f>
              <c:numCache>
                <c:formatCode>#,##0.00</c:formatCode>
                <c:ptCount val="11"/>
                <c:pt idx="0">
                  <c:v>3180.1120000000001</c:v>
                </c:pt>
                <c:pt idx="1">
                  <c:v>3243.7104350221493</c:v>
                </c:pt>
                <c:pt idx="2">
                  <c:v>3308.5830951850944</c:v>
                </c:pt>
                <c:pt idx="3">
                  <c:v>3374.7498902566617</c:v>
                </c:pt>
                <c:pt idx="4">
                  <c:v>3442.2440031832252</c:v>
                </c:pt>
                <c:pt idx="5">
                  <c:v>3511.0875559290353</c:v>
                </c:pt>
                <c:pt idx="6">
                  <c:v>3581.3137314404657</c:v>
                </c:pt>
                <c:pt idx="7">
                  <c:v>3652.9400060692751</c:v>
                </c:pt>
                <c:pt idx="8">
                  <c:v>3725.9988061906606</c:v>
                </c:pt>
                <c:pt idx="9">
                  <c:v>3772.5737912680438</c:v>
                </c:pt>
                <c:pt idx="10">
                  <c:v>3819.7309636588943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5B-47E6-A192-CA4FD9A9B5C3}"/>
            </c:ext>
          </c:extLst>
        </c:ser>
        <c:ser>
          <c:idx val="3"/>
          <c:order val="3"/>
          <c:tx>
            <c:strRef>
              <c:f>'[Proposition Décembre 2023.xlsx]DEBUT'!$F$19</c:f>
              <c:strCache>
                <c:ptCount val="1"/>
                <c:pt idx="0">
                  <c:v>NORM +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'[Proposition Décembre 2023.xlsx]DEBUT'!$B$20:$B$30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'[Proposition Décembre 2023.xlsx]DEBUT'!$F$20:$F$30</c:f>
              <c:numCache>
                <c:formatCode>#,##0.00</c:formatCode>
                <c:ptCount val="11"/>
                <c:pt idx="0">
                  <c:v>3275.5153600000003</c:v>
                </c:pt>
                <c:pt idx="1">
                  <c:v>3341.0217480728138</c:v>
                </c:pt>
                <c:pt idx="2">
                  <c:v>3407.8405880406476</c:v>
                </c:pt>
                <c:pt idx="3">
                  <c:v>3475.9923869643621</c:v>
                </c:pt>
                <c:pt idx="4">
                  <c:v>3545.5113232787226</c:v>
                </c:pt>
                <c:pt idx="5">
                  <c:v>3616.420182606907</c:v>
                </c:pt>
                <c:pt idx="6">
                  <c:v>3688.7531433836803</c:v>
                </c:pt>
                <c:pt idx="7">
                  <c:v>3762.5282062513538</c:v>
                </c:pt>
                <c:pt idx="8">
                  <c:v>3837.7787703763811</c:v>
                </c:pt>
                <c:pt idx="9">
                  <c:v>3885.751005006086</c:v>
                </c:pt>
                <c:pt idx="10">
                  <c:v>3934.3228925686622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5B-47E6-A192-CA4FD9A9B5C3}"/>
            </c:ext>
          </c:extLst>
        </c:ser>
        <c:ser>
          <c:idx val="4"/>
          <c:order val="4"/>
          <c:tx>
            <c:strRef>
              <c:f>'[Proposition Décembre 2023.xlsx]DEBUT'!$G$19</c:f>
              <c:strCache>
                <c:ptCount val="1"/>
                <c:pt idx="0">
                  <c:v>Engie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'[Proposition Décembre 2023.xlsx]DEBUT'!$B$20:$B$30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'[Proposition Décembre 2023.xlsx]DEBUT'!$G$20:$G$30</c:f>
              <c:numCache>
                <c:formatCode>"€"#,##0.00_);[Red]\("€"#,##0.00\)</c:formatCode>
                <c:ptCount val="11"/>
                <c:pt idx="0">
                  <c:v>3342.26</c:v>
                </c:pt>
                <c:pt idx="1">
                  <c:v>3435.17</c:v>
                </c:pt>
                <c:pt idx="2">
                  <c:v>3530.66</c:v>
                </c:pt>
                <c:pt idx="3">
                  <c:v>3628.82</c:v>
                </c:pt>
                <c:pt idx="4">
                  <c:v>3729.7</c:v>
                </c:pt>
                <c:pt idx="5">
                  <c:v>3833.39</c:v>
                </c:pt>
                <c:pt idx="6">
                  <c:v>3927.69</c:v>
                </c:pt>
                <c:pt idx="7">
                  <c:v>4024.31</c:v>
                </c:pt>
                <c:pt idx="8">
                  <c:v>4123.3</c:v>
                </c:pt>
                <c:pt idx="9">
                  <c:v>4224.74</c:v>
                </c:pt>
                <c:pt idx="10">
                  <c:v>4293.18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05B-47E6-A192-CA4FD9A9B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8242936"/>
        <c:axId val="738238616"/>
      </c:lineChart>
      <c:catAx>
        <c:axId val="73824293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8238616"/>
        <c:crosses val="max"/>
        <c:auto val="1"/>
        <c:lblAlgn val="ctr"/>
        <c:lblOffset val="100"/>
        <c:noMultiLvlLbl val="0"/>
      </c:catAx>
      <c:valAx>
        <c:axId val="738238616"/>
        <c:scaling>
          <c:orientation val="minMax"/>
          <c:max val="5000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8242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A</a:t>
            </a:r>
            <a:r>
              <a:rPr lang="fr-FR" baseline="0"/>
              <a:t> Mi-Parcours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'[Proposition Décembre 2023.xlsx]mi parcours'!$C$2</c:f>
              <c:strCache>
                <c:ptCount val="1"/>
                <c:pt idx="0">
                  <c:v>Luminus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'[Proposition Décembre 2023.xlsx]mi parcours'!$B$3:$B$12</c:f>
              <c:numCache>
                <c:formatCode>General</c:formatCode>
                <c:ptCount val="10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</c:numCache>
            </c:numRef>
          </c:cat>
          <c:val>
            <c:numRef>
              <c:f>'[Proposition Décembre 2023.xlsx]mi parcours'!$C$3:$C$12</c:f>
              <c:numCache>
                <c:formatCode>_("€"* #,##0.00_);_("€"* \(#,##0.00\);_("€"* "-"??_);_(@_)</c:formatCode>
                <c:ptCount val="10"/>
                <c:pt idx="0">
                  <c:v>4301.8132139976424</c:v>
                </c:pt>
                <c:pt idx="1">
                  <c:v>4355.5858791726123</c:v>
                </c:pt>
                <c:pt idx="2">
                  <c:v>4410.0307026622695</c:v>
                </c:pt>
                <c:pt idx="3">
                  <c:v>4465.1560864455478</c:v>
                </c:pt>
                <c:pt idx="4">
                  <c:v>4520.9705375261174</c:v>
                </c:pt>
                <c:pt idx="5">
                  <c:v>4566.1802429013787</c:v>
                </c:pt>
                <c:pt idx="6">
                  <c:v>4611.8420453303925</c:v>
                </c:pt>
                <c:pt idx="7">
                  <c:v>4657.9604657836962</c:v>
                </c:pt>
                <c:pt idx="8">
                  <c:v>4704.5400704415333</c:v>
                </c:pt>
                <c:pt idx="9">
                  <c:v>4751.5854711459488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53-4558-A25D-5BFA92DAC049}"/>
            </c:ext>
          </c:extLst>
        </c:ser>
        <c:ser>
          <c:idx val="1"/>
          <c:order val="1"/>
          <c:tx>
            <c:strRef>
              <c:f>'[Proposition Décembre 2023.xlsx]mi parcours'!$D$2</c:f>
              <c:strCache>
                <c:ptCount val="1"/>
                <c:pt idx="0">
                  <c:v>Luminus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'[Proposition Décembre 2023.xlsx]mi parcours'!$B$3:$B$12</c:f>
              <c:numCache>
                <c:formatCode>General</c:formatCode>
                <c:ptCount val="10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</c:numCache>
            </c:numRef>
          </c:cat>
          <c:val>
            <c:numRef>
              <c:f>'[Proposition Décembre 2023.xlsx]mi parcours'!$D$3:$D$12</c:f>
              <c:numCache>
                <c:formatCode>#,##0.00</c:formatCode>
                <c:ptCount val="10"/>
                <c:pt idx="0">
                  <c:v>4238.7700000000004</c:v>
                </c:pt>
                <c:pt idx="1">
                  <c:v>4270.5600000000004</c:v>
                </c:pt>
                <c:pt idx="2">
                  <c:v>4270.5600000000004</c:v>
                </c:pt>
                <c:pt idx="3">
                  <c:v>4302.59</c:v>
                </c:pt>
                <c:pt idx="4">
                  <c:v>4334.8599999999997</c:v>
                </c:pt>
                <c:pt idx="5">
                  <c:v>4367.37</c:v>
                </c:pt>
                <c:pt idx="6">
                  <c:v>4400.13</c:v>
                </c:pt>
                <c:pt idx="7">
                  <c:v>4433.13</c:v>
                </c:pt>
                <c:pt idx="8">
                  <c:v>4466.38</c:v>
                </c:pt>
                <c:pt idx="9">
                  <c:v>4499.88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53-4558-A25D-5BFA92DAC049}"/>
            </c:ext>
          </c:extLst>
        </c:ser>
        <c:ser>
          <c:idx val="2"/>
          <c:order val="2"/>
          <c:tx>
            <c:strRef>
              <c:f>'[Proposition Décembre 2023.xlsx]mi parcours'!$E$2</c:f>
              <c:strCache>
                <c:ptCount val="1"/>
                <c:pt idx="0">
                  <c:v>Engie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'[Proposition Décembre 2023.xlsx]mi parcours'!$B$3:$B$12</c:f>
              <c:numCache>
                <c:formatCode>General</c:formatCode>
                <c:ptCount val="10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</c:numCache>
            </c:numRef>
          </c:cat>
          <c:val>
            <c:numRef>
              <c:f>'[Proposition Décembre 2023.xlsx]mi parcours'!$E$3:$E$12</c:f>
              <c:numCache>
                <c:formatCode>_("€"* #,##0.00_);_("€"* \(#,##0.00\);_("€"* "-"??_);_(@_)</c:formatCode>
                <c:ptCount val="10"/>
                <c:pt idx="0">
                  <c:v>4693.78</c:v>
                </c:pt>
                <c:pt idx="1">
                  <c:v>4735.5600000000004</c:v>
                </c:pt>
                <c:pt idx="2">
                  <c:v>4777.7</c:v>
                </c:pt>
                <c:pt idx="3">
                  <c:v>4820.22</c:v>
                </c:pt>
                <c:pt idx="4">
                  <c:v>4863.12</c:v>
                </c:pt>
                <c:pt idx="5">
                  <c:v>4906.41</c:v>
                </c:pt>
                <c:pt idx="6">
                  <c:v>4950.07</c:v>
                </c:pt>
                <c:pt idx="7">
                  <c:v>4994.13</c:v>
                </c:pt>
                <c:pt idx="8">
                  <c:v>5038.58</c:v>
                </c:pt>
                <c:pt idx="9">
                  <c:v>5083.42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53-4558-A25D-5BFA92DAC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4891960"/>
        <c:axId val="744887280"/>
      </c:lineChart>
      <c:catAx>
        <c:axId val="74489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4887280"/>
        <c:crosses val="autoZero"/>
        <c:auto val="1"/>
        <c:lblAlgn val="ctr"/>
        <c:lblOffset val="100"/>
        <c:noMultiLvlLbl val="0"/>
      </c:catAx>
      <c:valAx>
        <c:axId val="74488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489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Fin de Carrière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'[Proposition Décembre 2023.xlsx]Fin carrier'!$C$3</c:f>
              <c:strCache>
                <c:ptCount val="1"/>
                <c:pt idx="0">
                  <c:v>Luminus 2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'[Proposition Décembre 2023.xlsx]Fin carrier'!$B$4:$B$13</c:f>
              <c:numCache>
                <c:formatCode>General</c:formatCode>
                <c:ptCount val="10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</c:numCache>
            </c:numRef>
          </c:cat>
          <c:val>
            <c:numRef>
              <c:f>'[Proposition Décembre 2023.xlsx]Fin carrier'!$C$4:$C$13</c:f>
              <c:numCache>
                <c:formatCode>_("€"* #,##0.00_);_("€"* \(#,##0.00\);_("€"* "-"??_);_(@_)</c:formatCode>
                <c:ptCount val="10"/>
                <c:pt idx="0">
                  <c:v>5031.4188147141622</c:v>
                </c:pt>
                <c:pt idx="1">
                  <c:v>5069.1544558245187</c:v>
                </c:pt>
                <c:pt idx="2">
                  <c:v>5107.1731142432027</c:v>
                </c:pt>
                <c:pt idx="3">
                  <c:v>5145.4769126000274</c:v>
                </c:pt>
                <c:pt idx="4">
                  <c:v>5184.0679894445275</c:v>
                </c:pt>
                <c:pt idx="5">
                  <c:v>5222.9484993653614</c:v>
                </c:pt>
                <c:pt idx="6">
                  <c:v>5262.1206131106019</c:v>
                </c:pt>
                <c:pt idx="7">
                  <c:v>5301.5865177089318</c:v>
                </c:pt>
                <c:pt idx="8">
                  <c:v>5341.3484165917489</c:v>
                </c:pt>
                <c:pt idx="9">
                  <c:v>5381.4085297161873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12-417E-B1DA-4A27322F702A}"/>
            </c:ext>
          </c:extLst>
        </c:ser>
        <c:ser>
          <c:idx val="1"/>
          <c:order val="1"/>
          <c:tx>
            <c:strRef>
              <c:f>'[Proposition Décembre 2023.xlsx]Fin carrier'!$D$3</c:f>
              <c:strCache>
                <c:ptCount val="1"/>
                <c:pt idx="0">
                  <c:v>Luminus 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'[Proposition Décembre 2023.xlsx]Fin carrier'!$B$4:$B$13</c:f>
              <c:numCache>
                <c:formatCode>General</c:formatCode>
                <c:ptCount val="10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</c:numCache>
            </c:numRef>
          </c:cat>
          <c:val>
            <c:numRef>
              <c:f>'[Proposition Décembre 2023.xlsx]Fin carrier'!$D$4:$D$13</c:f>
              <c:numCache>
                <c:formatCode>#,##0.00</c:formatCode>
                <c:ptCount val="10"/>
                <c:pt idx="0">
                  <c:v>4741.5</c:v>
                </c:pt>
                <c:pt idx="1">
                  <c:v>4777.0600000000004</c:v>
                </c:pt>
                <c:pt idx="2">
                  <c:v>4812.8900000000003</c:v>
                </c:pt>
                <c:pt idx="3">
                  <c:v>4848.99</c:v>
                </c:pt>
                <c:pt idx="4">
                  <c:v>4885.3599999999997</c:v>
                </c:pt>
                <c:pt idx="5">
                  <c:v>4922</c:v>
                </c:pt>
                <c:pt idx="6">
                  <c:v>4958.91</c:v>
                </c:pt>
                <c:pt idx="7">
                  <c:v>4996.1000000000004</c:v>
                </c:pt>
                <c:pt idx="8">
                  <c:v>5033.57</c:v>
                </c:pt>
                <c:pt idx="9">
                  <c:v>5071.33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12-417E-B1DA-4A27322F702A}"/>
            </c:ext>
          </c:extLst>
        </c:ser>
        <c:ser>
          <c:idx val="2"/>
          <c:order val="2"/>
          <c:tx>
            <c:strRef>
              <c:f>'[Proposition Décembre 2023.xlsx]Fin carrier'!$E$3</c:f>
              <c:strCache>
                <c:ptCount val="1"/>
                <c:pt idx="0">
                  <c:v>Engie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'[Proposition Décembre 2023.xlsx]Fin carrier'!$B$4:$B$13</c:f>
              <c:numCache>
                <c:formatCode>General</c:formatCode>
                <c:ptCount val="10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</c:numCache>
            </c:numRef>
          </c:cat>
          <c:val>
            <c:numRef>
              <c:f>'[Proposition Décembre 2023.xlsx]Fin carrier'!$E$4:$E$13</c:f>
              <c:numCache>
                <c:formatCode>"€"#,##0.00_);[Red]\("€"#,##0.00\)</c:formatCode>
                <c:ptCount val="10"/>
                <c:pt idx="0">
                  <c:v>5228.47</c:v>
                </c:pt>
                <c:pt idx="1">
                  <c:v>5253.04</c:v>
                </c:pt>
                <c:pt idx="2">
                  <c:v>5277.73</c:v>
                </c:pt>
                <c:pt idx="3">
                  <c:v>5302.54</c:v>
                </c:pt>
                <c:pt idx="4">
                  <c:v>5327.46</c:v>
                </c:pt>
                <c:pt idx="5">
                  <c:v>5352.5</c:v>
                </c:pt>
                <c:pt idx="6">
                  <c:v>5377.65</c:v>
                </c:pt>
                <c:pt idx="7">
                  <c:v>5402.93</c:v>
                </c:pt>
                <c:pt idx="8">
                  <c:v>5428.33</c:v>
                </c:pt>
                <c:pt idx="9">
                  <c:v>5431.16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12-417E-B1DA-4A27322F7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2621416"/>
        <c:axId val="732622136"/>
      </c:lineChart>
      <c:catAx>
        <c:axId val="73262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2622136"/>
        <c:crosses val="autoZero"/>
        <c:auto val="1"/>
        <c:lblAlgn val="ctr"/>
        <c:lblOffset val="100"/>
        <c:noMultiLvlLbl val="0"/>
      </c:catAx>
      <c:valAx>
        <c:axId val="73262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262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985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7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614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12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992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67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75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98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79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60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4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6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27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58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82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81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03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60AE4B-4B52-4449-A617-98AF7D22B52C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EAA31F-2C66-4CB4-BD13-180051992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61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6C339-F8F2-ABED-5419-28F87F6B64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Proposition patronale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4330B9-8471-C9D0-003F-58ED5124A8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Version décembre 2023</a:t>
            </a:r>
            <a:endParaRPr lang="fr-FR" dirty="0"/>
          </a:p>
        </p:txBody>
      </p:sp>
      <p:pic>
        <p:nvPicPr>
          <p:cNvPr id="5" name="Image 4" descr="Une image contenant logo, cercle, symbole, Graphique&#10;&#10;Description générée automatiquement">
            <a:extLst>
              <a:ext uri="{FF2B5EF4-FFF2-40B4-BE49-F238E27FC236}">
                <a16:creationId xmlns:a16="http://schemas.microsoft.com/office/drawing/2014/main" id="{9B013383-B7F7-64AE-E538-B1442AC34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84" y="4129464"/>
            <a:ext cx="1933333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4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A99B52-BFF4-835E-1D25-DE5BF90E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/>
              <a:t>En début de carrière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5A5F8899-F42C-654C-35A2-C575FECBC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345339"/>
              </p:ext>
            </p:extLst>
          </p:nvPr>
        </p:nvGraphicFramePr>
        <p:xfrm>
          <a:off x="5091882" y="519365"/>
          <a:ext cx="6526024" cy="579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189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8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0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2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4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46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A99B52-BFF4-835E-1D25-DE5BF90E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 dirty="0"/>
              <a:t>En début de </a:t>
            </a:r>
            <a:r>
              <a:rPr lang="en-US" sz="6100"/>
              <a:t>carrière</a:t>
            </a:r>
            <a:endParaRPr lang="en-US" sz="61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DC7D3C17-DFA1-07E2-6EB1-9F4BB8A63F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442686"/>
              </p:ext>
            </p:extLst>
          </p:nvPr>
        </p:nvGraphicFramePr>
        <p:xfrm>
          <a:off x="5321367" y="684680"/>
          <a:ext cx="6174771" cy="5482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3376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068329-39DB-9587-BC35-BA17152B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600"/>
              <a:t>A mi parcours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BDE1D605-7F22-8070-FFEC-6C68307F59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880348"/>
              </p:ext>
            </p:extLst>
          </p:nvPr>
        </p:nvGraphicFramePr>
        <p:xfrm>
          <a:off x="5321367" y="684680"/>
          <a:ext cx="6174771" cy="5482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502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0D671B-2CDD-8CE3-BE62-D2CABCC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/>
              <a:t>En fin de carrière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95B79282-59D3-F63A-B725-6BC97AB818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066243"/>
              </p:ext>
            </p:extLst>
          </p:nvPr>
        </p:nvGraphicFramePr>
        <p:xfrm>
          <a:off x="5321367" y="684680"/>
          <a:ext cx="6174771" cy="5482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062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95997A-3AEC-CF89-BBB0-559C8AB5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/>
              <a:t>Et toujours le simulateur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C77378-9F4F-4364-E7EF-67AAF8C03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83" y="684680"/>
            <a:ext cx="4413538" cy="54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ligne, texte, Tracé, diagramme&#10;&#10;Description générée automatiquement">
            <a:extLst>
              <a:ext uri="{FF2B5EF4-FFF2-40B4-BE49-F238E27FC236}">
                <a16:creationId xmlns:a16="http://schemas.microsoft.com/office/drawing/2014/main" id="{121BFB64-046A-53F1-A628-DF96B3B8CA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55" y="905978"/>
            <a:ext cx="4677405" cy="4583857"/>
          </a:xfrm>
          <a:prstGeom prst="rect">
            <a:avLst/>
          </a:prstGeom>
          <a:ln>
            <a:noFill/>
          </a:ln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F07196-408E-8CF3-506E-A665B089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Amélioration de la proposition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D60EE1-B65A-F7FE-B4DE-F4C93A004255}"/>
              </a:ext>
            </a:extLst>
          </p:cNvPr>
          <p:cNvSpPr txBox="1"/>
          <p:nvPr/>
        </p:nvSpPr>
        <p:spPr>
          <a:xfrm>
            <a:off x="685800" y="2063395"/>
            <a:ext cx="4957273" cy="344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>
                <a:solidFill>
                  <a:schemeClr val="bg1"/>
                </a:solidFill>
              </a:rPr>
              <a:t>La proposition est améliorée mais reste en deçà de la grille de notre concurrent direct Engie</a:t>
            </a:r>
          </a:p>
        </p:txBody>
      </p:sp>
    </p:spTree>
    <p:extLst>
      <p:ext uri="{BB962C8B-B14F-4D97-AF65-F5344CB8AC3E}">
        <p14:creationId xmlns:p14="http://schemas.microsoft.com/office/powerpoint/2010/main" val="138241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01696B-E1FF-4E75-26CB-78314ECE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Raccrochage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2461DE-1A8C-A597-6890-9561210BF9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Le mécanisme de raccrochage est adjoint à un système de DELTA</a:t>
            </a:r>
          </a:p>
          <a:p>
            <a:pPr lvl="1"/>
            <a:r>
              <a:rPr lang="fr-BE" dirty="0"/>
              <a:t>Le delta pour « capturer » le bénéfice lié au PM au-delà de la </a:t>
            </a:r>
            <a:r>
              <a:rPr lang="fr-BE" dirty="0" err="1"/>
              <a:t>norm</a:t>
            </a:r>
            <a:endParaRPr lang="fr-BE" dirty="0"/>
          </a:p>
          <a:p>
            <a:pPr lvl="1"/>
            <a:r>
              <a:rPr lang="fr-BE" dirty="0"/>
              <a:t>Le delta maintient un système de salaire </a:t>
            </a:r>
            <a:r>
              <a:rPr lang="fr-BE" dirty="0" err="1"/>
              <a:t>indivualisé</a:t>
            </a:r>
            <a:endParaRPr lang="fr-BE" dirty="0"/>
          </a:p>
          <a:p>
            <a:pPr lvl="1"/>
            <a:r>
              <a:rPr lang="fr-BE" dirty="0"/>
              <a:t>Que devient le delta avec le temps, les promotions, les programmations sociales ????</a:t>
            </a:r>
          </a:p>
          <a:p>
            <a:r>
              <a:rPr lang="fr-BE" dirty="0"/>
              <a:t>Raccrochage à une grille « niveau rémunération » avec un delta sont incompatibles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568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6A8CD-F85A-F301-0911-22A892837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Définir la classe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2F1E9-0536-C27F-A09F-558543365C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Le slide est erroné: Plage A </a:t>
            </a:r>
            <a:r>
              <a:rPr lang="fr-BE" dirty="0">
                <a:sym typeface="Wingdings" panose="05000000000000000000" pitchFamily="2" charset="2"/>
              </a:rPr>
              <a:t> on  considère A1 = Classe 2 et A2=Classe 1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Confusion entre </a:t>
            </a:r>
            <a:r>
              <a:rPr lang="fr-BE" dirty="0" err="1">
                <a:sym typeface="Wingdings" panose="05000000000000000000" pitchFamily="2" charset="2"/>
              </a:rPr>
              <a:t>Norm</a:t>
            </a:r>
            <a:r>
              <a:rPr lang="fr-BE" dirty="0">
                <a:sym typeface="Wingdings" panose="05000000000000000000" pitchFamily="2" charset="2"/>
              </a:rPr>
              <a:t>/</a:t>
            </a:r>
            <a:r>
              <a:rPr lang="fr-BE" dirty="0" err="1">
                <a:sym typeface="Wingdings" panose="05000000000000000000" pitchFamily="2" charset="2"/>
              </a:rPr>
              <a:t>Norm</a:t>
            </a:r>
            <a:r>
              <a:rPr lang="fr-BE" dirty="0">
                <a:sym typeface="Wingdings" panose="05000000000000000000" pitchFamily="2" charset="2"/>
              </a:rPr>
              <a:t> +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Plage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Classe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Point P</a:t>
            </a:r>
          </a:p>
          <a:p>
            <a:pPr marL="0" indent="0">
              <a:buNone/>
            </a:pPr>
            <a:r>
              <a:rPr lang="fr-BE" dirty="0">
                <a:sym typeface="Wingdings" panose="05000000000000000000" pitchFamily="2" charset="2"/>
              </a:rPr>
              <a:t>C’est la QUALIFICATION qui détermine la classe, pas le barème</a:t>
            </a:r>
          </a:p>
        </p:txBody>
      </p:sp>
    </p:spTree>
    <p:extLst>
      <p:ext uri="{BB962C8B-B14F-4D97-AF65-F5344CB8AC3E}">
        <p14:creationId xmlns:p14="http://schemas.microsoft.com/office/powerpoint/2010/main" val="188329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7D11A35-A4AF-8400-8372-635292E623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213003" y="2580298"/>
            <a:ext cx="5522158" cy="1458302"/>
          </a:xfrm>
          <a:prstGeom prst="rect">
            <a:avLst/>
          </a:prstGeom>
          <a:ln>
            <a:noFill/>
          </a:ln>
        </p:spPr>
      </p:pic>
      <p:sp>
        <p:nvSpPr>
          <p:cNvPr id="26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5A5EF4-15BF-CB75-5DE9-3CA94434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Rappel : la CCT de 2008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EEF141-E69D-A91C-3FB8-29DB20A40525}"/>
              </a:ext>
            </a:extLst>
          </p:cNvPr>
          <p:cNvSpPr txBox="1"/>
          <p:nvPr/>
        </p:nvSpPr>
        <p:spPr>
          <a:xfrm>
            <a:off x="685800" y="2063395"/>
            <a:ext cx="4957273" cy="344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>
                <a:solidFill>
                  <a:schemeClr val="bg1"/>
                </a:solidFill>
              </a:rPr>
              <a:t>L’augmentation barémique se faisait via le PM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cap="all">
              <a:solidFill>
                <a:schemeClr val="bg1"/>
              </a:solidFill>
            </a:endParaRP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>
                <a:solidFill>
                  <a:schemeClr val="bg1"/>
                </a:solidFill>
              </a:rPr>
              <a:t>Un excellent travailleur était donc augmenté de 3% en début de carrière contre 2% dans la nouvelle proposition</a:t>
            </a:r>
          </a:p>
        </p:txBody>
      </p:sp>
    </p:spTree>
    <p:extLst>
      <p:ext uri="{BB962C8B-B14F-4D97-AF65-F5344CB8AC3E}">
        <p14:creationId xmlns:p14="http://schemas.microsoft.com/office/powerpoint/2010/main" val="142009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1E28E2-1993-49FC-AD28-6B418FA302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562455" y="2236471"/>
            <a:ext cx="4677405" cy="1922872"/>
          </a:xfrm>
          <a:prstGeom prst="rect">
            <a:avLst/>
          </a:prstGeom>
          <a:ln>
            <a:noFill/>
          </a:ln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2891A4-3883-199D-82B2-F3025842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CCT 2008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0BD5F0-EDED-C240-C947-1D21FB2A0D55}"/>
              </a:ext>
            </a:extLst>
          </p:cNvPr>
          <p:cNvSpPr txBox="1"/>
          <p:nvPr/>
        </p:nvSpPr>
        <p:spPr>
          <a:xfrm>
            <a:off x="685800" y="2063395"/>
            <a:ext cx="4957273" cy="344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>
                <a:solidFill>
                  <a:schemeClr val="bg1"/>
                </a:solidFill>
              </a:rPr>
              <a:t>A ceci s’ajoutait l’augmentation minimale d’ancienneté sur le barème sectoriel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cap="all">
              <a:solidFill>
                <a:schemeClr val="bg1"/>
              </a:solidFill>
            </a:endParaRP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>
                <a:solidFill>
                  <a:schemeClr val="bg1"/>
                </a:solidFill>
              </a:rPr>
              <a:t>Ainsi que des augmentations minimales en cas de promotion…</a:t>
            </a:r>
          </a:p>
        </p:txBody>
      </p:sp>
    </p:spTree>
    <p:extLst>
      <p:ext uri="{BB962C8B-B14F-4D97-AF65-F5344CB8AC3E}">
        <p14:creationId xmlns:p14="http://schemas.microsoft.com/office/powerpoint/2010/main" val="160251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B8F9B-AA39-6749-89C8-0BC69D52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DELTA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7429D-D596-AFEE-43A5-E42BDB7678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Dès lors, les collègues ayant bénéficié du PM verront cette ancienne partie être déplacé dans le compteur delta </a:t>
            </a:r>
            <a:r>
              <a:rPr lang="fr-BE" dirty="0">
                <a:sym typeface="Wingdings" panose="05000000000000000000" pitchFamily="2" charset="2"/>
              </a:rPr>
              <a:t> IL FAUT clarifier comment ce montant DELTA EVOLUERA avec le temps </a:t>
            </a:r>
          </a:p>
          <a:p>
            <a:pPr marL="0" indent="0">
              <a:buNone/>
            </a:pPr>
            <a:r>
              <a:rPr lang="fr-BE" dirty="0">
                <a:sym typeface="Wingdings" panose="05000000000000000000" pitchFamily="2" charset="2"/>
              </a:rPr>
              <a:t>( promotion / Programmation sociale / ancienneté)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5513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7E6C7-510C-043E-2A67-33B85B83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Augmentation du delta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5CBAE5-DF60-C107-E4C3-13EAC8655F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/>
              <a:t>Le delta actuel est le résultat d’un pourcentage du salaire: exemple, vous êtes payé à 108% de la </a:t>
            </a:r>
            <a:r>
              <a:rPr lang="fr-BE" dirty="0" err="1"/>
              <a:t>norm</a:t>
            </a:r>
            <a:endParaRPr lang="fr-BE" dirty="0"/>
          </a:p>
          <a:p>
            <a:pPr lvl="1"/>
            <a:r>
              <a:rPr lang="fr-BE" dirty="0"/>
              <a:t>Donc le delta actuel est de 8%</a:t>
            </a:r>
          </a:p>
          <a:p>
            <a:pPr lvl="1"/>
            <a:r>
              <a:rPr lang="fr-BE" dirty="0"/>
              <a:t>Si on le converti en nombre FIXE, si les 100% </a:t>
            </a:r>
            <a:r>
              <a:rPr lang="fr-BE" dirty="0" err="1"/>
              <a:t>changeNT</a:t>
            </a:r>
            <a:r>
              <a:rPr lang="fr-BE" dirty="0"/>
              <a:t>, les 8% ne changeront plus</a:t>
            </a:r>
            <a:endParaRPr lang="fr-FR" dirty="0"/>
          </a:p>
          <a:p>
            <a:r>
              <a:rPr lang="fr-FR" dirty="0"/>
              <a:t>Pour 1000€ , vous avez un salaire de 100%</a:t>
            </a:r>
          </a:p>
          <a:p>
            <a:pPr lvl="1"/>
            <a:r>
              <a:rPr lang="fr-FR" dirty="0"/>
              <a:t>A 108% votre salaire devient 1080€ , soit 80€ de + que 1000€</a:t>
            </a:r>
          </a:p>
          <a:p>
            <a:pPr lvl="1"/>
            <a:r>
              <a:rPr lang="fr-FR" dirty="0"/>
              <a:t>En 2024, le salaire de base augmente et passe de 1000€ à 1100€</a:t>
            </a:r>
          </a:p>
          <a:p>
            <a:pPr lvl="2"/>
            <a:r>
              <a:rPr lang="fr-FR" dirty="0"/>
              <a:t>108% de 1100€ , c’est 1188€</a:t>
            </a:r>
          </a:p>
          <a:p>
            <a:pPr lvl="2"/>
            <a:r>
              <a:rPr lang="fr-FR" dirty="0"/>
              <a:t>Si on isole les 80€ dans le delta, les 1000€ deviennent 1100€ et le DELTA ne change pas </a:t>
            </a:r>
            <a:r>
              <a:rPr lang="fr-FR" dirty="0">
                <a:sym typeface="Wingdings" panose="05000000000000000000" pitchFamily="2" charset="2"/>
              </a:rPr>
              <a:t> 1180€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PIRE si le delta est résorbable : 1100€ , vous avez dépassé le salaire + DELTA  1100€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19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F0AD7-1C0A-837C-B72D-B1D0E489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Rétroactivité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DEC12D-9AD4-8B27-A30C-56270DD16D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La </a:t>
            </a:r>
            <a:r>
              <a:rPr lang="fr-BE" dirty="0" err="1"/>
              <a:t>cct</a:t>
            </a:r>
            <a:r>
              <a:rPr lang="fr-BE" dirty="0"/>
              <a:t> a expiré en 2022 </a:t>
            </a:r>
            <a:r>
              <a:rPr lang="fr-BE" dirty="0">
                <a:sym typeface="Wingdings" panose="05000000000000000000" pitchFamily="2" charset="2"/>
              </a:rPr>
              <a:t> pourquoi mettre en place en 2024 ?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Le pourcentage appliqué pour les « +de 17 ans » , vague dans son application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Et + de 20 ans, 3%, alors que la CCT est entré en vigueur entre 2002 et 2004…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491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72</TotalTime>
  <Words>461</Words>
  <Application>Microsoft Office PowerPoint</Application>
  <PresentationFormat>Grand écran</PresentationFormat>
  <Paragraphs>51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Impact</vt:lpstr>
      <vt:lpstr>Grand événement</vt:lpstr>
      <vt:lpstr>Proposition patronale</vt:lpstr>
      <vt:lpstr>Amélioration de la proposition</vt:lpstr>
      <vt:lpstr>Raccrochage</vt:lpstr>
      <vt:lpstr>Définir la classe</vt:lpstr>
      <vt:lpstr>Rappel : la CCT de 2008</vt:lpstr>
      <vt:lpstr>CCT 2008</vt:lpstr>
      <vt:lpstr>DELTA</vt:lpstr>
      <vt:lpstr>Augmentation du delta</vt:lpstr>
      <vt:lpstr>Rétroactivité ?</vt:lpstr>
      <vt:lpstr>En début de carrière</vt:lpstr>
      <vt:lpstr>En début de carrière</vt:lpstr>
      <vt:lpstr>A mi parcours</vt:lpstr>
      <vt:lpstr>En fin de carrière</vt:lpstr>
      <vt:lpstr>Et toujours le simulateur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patronale</dc:title>
  <dc:creator>Roland Van Puyenbroeck</dc:creator>
  <cp:lastModifiedBy>Roland Van Puyenbroeck</cp:lastModifiedBy>
  <cp:revision>2</cp:revision>
  <dcterms:created xsi:type="dcterms:W3CDTF">2023-12-03T20:12:52Z</dcterms:created>
  <dcterms:modified xsi:type="dcterms:W3CDTF">2023-12-06T09:11:22Z</dcterms:modified>
</cp:coreProperties>
</file>