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6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Van Puyenbroeck" userId="9f8b3f2c-2479-41ae-adb3-6b4e75b60bef" providerId="ADAL" clId="{FB5AD673-5F19-420B-B9F6-A865902208F0}"/>
    <pc:docChg chg="custSel addSld delSld modSld sldOrd">
      <pc:chgData name="Roland Van Puyenbroeck" userId="9f8b3f2c-2479-41ae-adb3-6b4e75b60bef" providerId="ADAL" clId="{FB5AD673-5F19-420B-B9F6-A865902208F0}" dt="2021-02-25T09:29:49.719" v="140" actId="13926"/>
      <pc:docMkLst>
        <pc:docMk/>
      </pc:docMkLst>
      <pc:sldChg chg="modSp mod">
        <pc:chgData name="Roland Van Puyenbroeck" userId="9f8b3f2c-2479-41ae-adb3-6b4e75b60bef" providerId="ADAL" clId="{FB5AD673-5F19-420B-B9F6-A865902208F0}" dt="2021-02-25T09:26:32.223" v="120" actId="20577"/>
        <pc:sldMkLst>
          <pc:docMk/>
          <pc:sldMk cId="1378698023" sldId="259"/>
        </pc:sldMkLst>
        <pc:spChg chg="mod">
          <ac:chgData name="Roland Van Puyenbroeck" userId="9f8b3f2c-2479-41ae-adb3-6b4e75b60bef" providerId="ADAL" clId="{FB5AD673-5F19-420B-B9F6-A865902208F0}" dt="2021-02-25T09:25:57.708" v="83" actId="20577"/>
          <ac:spMkLst>
            <pc:docMk/>
            <pc:sldMk cId="1378698023" sldId="259"/>
            <ac:spMk id="2" creationId="{098BB01D-93CE-49DC-B966-A8359D9D341D}"/>
          </ac:spMkLst>
        </pc:spChg>
        <pc:spChg chg="mod">
          <ac:chgData name="Roland Van Puyenbroeck" userId="9f8b3f2c-2479-41ae-adb3-6b4e75b60bef" providerId="ADAL" clId="{FB5AD673-5F19-420B-B9F6-A865902208F0}" dt="2021-02-25T09:26:32.223" v="120" actId="20577"/>
          <ac:spMkLst>
            <pc:docMk/>
            <pc:sldMk cId="1378698023" sldId="259"/>
            <ac:spMk id="3" creationId="{C354E9F8-FE64-4D3F-8C59-3B3F173C9803}"/>
          </ac:spMkLst>
        </pc:spChg>
      </pc:sldChg>
      <pc:sldChg chg="modSp mod">
        <pc:chgData name="Roland Van Puyenbroeck" userId="9f8b3f2c-2479-41ae-adb3-6b4e75b60bef" providerId="ADAL" clId="{FB5AD673-5F19-420B-B9F6-A865902208F0}" dt="2021-02-25T09:23:55.585" v="21" actId="20577"/>
        <pc:sldMkLst>
          <pc:docMk/>
          <pc:sldMk cId="897909043" sldId="263"/>
        </pc:sldMkLst>
        <pc:graphicFrameChg chg="modGraphic">
          <ac:chgData name="Roland Van Puyenbroeck" userId="9f8b3f2c-2479-41ae-adb3-6b4e75b60bef" providerId="ADAL" clId="{FB5AD673-5F19-420B-B9F6-A865902208F0}" dt="2021-02-25T09:23:55.585" v="21" actId="20577"/>
          <ac:graphicFrameMkLst>
            <pc:docMk/>
            <pc:sldMk cId="897909043" sldId="263"/>
            <ac:graphicFrameMk id="3" creationId="{78EC0AF0-52CB-451E-A301-E31E83C9DABE}"/>
          </ac:graphicFrameMkLst>
        </pc:graphicFrameChg>
      </pc:sldChg>
      <pc:sldChg chg="modSp mod">
        <pc:chgData name="Roland Van Puyenbroeck" userId="9f8b3f2c-2479-41ae-adb3-6b4e75b60bef" providerId="ADAL" clId="{FB5AD673-5F19-420B-B9F6-A865902208F0}" dt="2021-02-25T09:24:12.194" v="39" actId="20577"/>
        <pc:sldMkLst>
          <pc:docMk/>
          <pc:sldMk cId="1914077647" sldId="268"/>
        </pc:sldMkLst>
        <pc:spChg chg="mod">
          <ac:chgData name="Roland Van Puyenbroeck" userId="9f8b3f2c-2479-41ae-adb3-6b4e75b60bef" providerId="ADAL" clId="{FB5AD673-5F19-420B-B9F6-A865902208F0}" dt="2021-02-25T09:24:12.194" v="39" actId="20577"/>
          <ac:spMkLst>
            <pc:docMk/>
            <pc:sldMk cId="1914077647" sldId="268"/>
            <ac:spMk id="4" creationId="{927EB0C7-CF15-4FF2-A388-4A9CAF8A4470}"/>
          </ac:spMkLst>
        </pc:spChg>
      </pc:sldChg>
      <pc:sldChg chg="del">
        <pc:chgData name="Roland Van Puyenbroeck" userId="9f8b3f2c-2479-41ae-adb3-6b4e75b60bef" providerId="ADAL" clId="{FB5AD673-5F19-420B-B9F6-A865902208F0}" dt="2021-02-25T09:21:44.902" v="3" actId="2696"/>
        <pc:sldMkLst>
          <pc:docMk/>
          <pc:sldMk cId="440804038" sldId="269"/>
        </pc:sldMkLst>
      </pc:sldChg>
      <pc:sldChg chg="addSp delSp modSp add mod">
        <pc:chgData name="Roland Van Puyenbroeck" userId="9f8b3f2c-2479-41ae-adb3-6b4e75b60bef" providerId="ADAL" clId="{FB5AD673-5F19-420B-B9F6-A865902208F0}" dt="2021-02-25T09:25:38.733" v="49" actId="13926"/>
        <pc:sldMkLst>
          <pc:docMk/>
          <pc:sldMk cId="1456635061" sldId="269"/>
        </pc:sldMkLst>
        <pc:spChg chg="mod">
          <ac:chgData name="Roland Van Puyenbroeck" userId="9f8b3f2c-2479-41ae-adb3-6b4e75b60bef" providerId="ADAL" clId="{FB5AD673-5F19-420B-B9F6-A865902208F0}" dt="2021-02-25T09:24:33.700" v="41"/>
          <ac:spMkLst>
            <pc:docMk/>
            <pc:sldMk cId="1456635061" sldId="269"/>
            <ac:spMk id="2" creationId="{848FBB3E-C6A5-48B5-AC62-5D902F3EE43A}"/>
          </ac:spMkLst>
        </pc:spChg>
        <pc:spChg chg="del mod">
          <ac:chgData name="Roland Van Puyenbroeck" userId="9f8b3f2c-2479-41ae-adb3-6b4e75b60bef" providerId="ADAL" clId="{FB5AD673-5F19-420B-B9F6-A865902208F0}" dt="2021-02-25T09:24:52.389" v="43"/>
          <ac:spMkLst>
            <pc:docMk/>
            <pc:sldMk cId="1456635061" sldId="269"/>
            <ac:spMk id="3" creationId="{0083139A-5FBC-45C0-9AD0-4F7CB14D7335}"/>
          </ac:spMkLst>
        </pc:spChg>
        <pc:spChg chg="add">
          <ac:chgData name="Roland Van Puyenbroeck" userId="9f8b3f2c-2479-41ae-adb3-6b4e75b60bef" providerId="ADAL" clId="{FB5AD673-5F19-420B-B9F6-A865902208F0}" dt="2021-02-25T09:24:52.389" v="43"/>
          <ac:spMkLst>
            <pc:docMk/>
            <pc:sldMk cId="1456635061" sldId="269"/>
            <ac:spMk id="7" creationId="{6B0D64F0-A303-4B7A-ABD3-B123A12F0B60}"/>
          </ac:spMkLst>
        </pc:spChg>
        <pc:spChg chg="add del mod">
          <ac:chgData name="Roland Van Puyenbroeck" userId="9f8b3f2c-2479-41ae-adb3-6b4e75b60bef" providerId="ADAL" clId="{FB5AD673-5F19-420B-B9F6-A865902208F0}" dt="2021-02-25T09:25:07.776" v="46"/>
          <ac:spMkLst>
            <pc:docMk/>
            <pc:sldMk cId="1456635061" sldId="269"/>
            <ac:spMk id="9" creationId="{5C6362B9-968F-499A-AD67-1843077C9E30}"/>
          </ac:spMkLst>
        </pc:spChg>
        <pc:spChg chg="add del mod">
          <ac:chgData name="Roland Van Puyenbroeck" userId="9f8b3f2c-2479-41ae-adb3-6b4e75b60bef" providerId="ADAL" clId="{FB5AD673-5F19-420B-B9F6-A865902208F0}" dt="2021-02-25T09:25:08.943" v="47" actId="478"/>
          <ac:spMkLst>
            <pc:docMk/>
            <pc:sldMk cId="1456635061" sldId="269"/>
            <ac:spMk id="11" creationId="{1A109C31-E981-4C28-BB0E-07D34E6914D1}"/>
          </ac:spMkLst>
        </pc:spChg>
        <pc:spChg chg="add del mod">
          <ac:chgData name="Roland Van Puyenbroeck" userId="9f8b3f2c-2479-41ae-adb3-6b4e75b60bef" providerId="ADAL" clId="{FB5AD673-5F19-420B-B9F6-A865902208F0}" dt="2021-02-25T09:25:33.090" v="48"/>
          <ac:spMkLst>
            <pc:docMk/>
            <pc:sldMk cId="1456635061" sldId="269"/>
            <ac:spMk id="12" creationId="{0BEBAB70-91FD-491D-A7A1-69ED4DA6B507}"/>
          </ac:spMkLst>
        </pc:spChg>
        <pc:graphicFrameChg chg="del">
          <ac:chgData name="Roland Van Puyenbroeck" userId="9f8b3f2c-2479-41ae-adb3-6b4e75b60bef" providerId="ADAL" clId="{FB5AD673-5F19-420B-B9F6-A865902208F0}" dt="2021-02-25T09:25:02.123" v="44" actId="478"/>
          <ac:graphicFrameMkLst>
            <pc:docMk/>
            <pc:sldMk cId="1456635061" sldId="269"/>
            <ac:graphicFrameMk id="5" creationId="{A0372A5E-32B6-4BCC-9FE5-2686327D5E14}"/>
          </ac:graphicFrameMkLst>
        </pc:graphicFrameChg>
        <pc:graphicFrameChg chg="add del mod">
          <ac:chgData name="Roland Van Puyenbroeck" userId="9f8b3f2c-2479-41ae-adb3-6b4e75b60bef" providerId="ADAL" clId="{FB5AD673-5F19-420B-B9F6-A865902208F0}" dt="2021-02-25T09:25:06.593" v="45" actId="478"/>
          <ac:graphicFrameMkLst>
            <pc:docMk/>
            <pc:sldMk cId="1456635061" sldId="269"/>
            <ac:graphicFrameMk id="6" creationId="{DF5AA424-9FED-4674-BEDB-ED2E8D5E090C}"/>
          </ac:graphicFrameMkLst>
        </pc:graphicFrameChg>
        <pc:graphicFrameChg chg="add del mod">
          <ac:chgData name="Roland Van Puyenbroeck" userId="9f8b3f2c-2479-41ae-adb3-6b4e75b60bef" providerId="ADAL" clId="{FB5AD673-5F19-420B-B9F6-A865902208F0}" dt="2021-02-25T09:25:08.943" v="47" actId="478"/>
          <ac:graphicFrameMkLst>
            <pc:docMk/>
            <pc:sldMk cId="1456635061" sldId="269"/>
            <ac:graphicFrameMk id="10" creationId="{7588CB95-F88E-4FD4-8BBE-6B96604B9058}"/>
          </ac:graphicFrameMkLst>
        </pc:graphicFrameChg>
        <pc:graphicFrameChg chg="add mod modGraphic">
          <ac:chgData name="Roland Van Puyenbroeck" userId="9f8b3f2c-2479-41ae-adb3-6b4e75b60bef" providerId="ADAL" clId="{FB5AD673-5F19-420B-B9F6-A865902208F0}" dt="2021-02-25T09:25:38.733" v="49" actId="13926"/>
          <ac:graphicFrameMkLst>
            <pc:docMk/>
            <pc:sldMk cId="1456635061" sldId="269"/>
            <ac:graphicFrameMk id="13" creationId="{9D51E0B1-4ABB-494B-B760-975B21B9C968}"/>
          </ac:graphicFrameMkLst>
        </pc:graphicFrameChg>
      </pc:sldChg>
      <pc:sldChg chg="addSp delSp modSp new mod ord">
        <pc:chgData name="Roland Van Puyenbroeck" userId="9f8b3f2c-2479-41ae-adb3-6b4e75b60bef" providerId="ADAL" clId="{FB5AD673-5F19-420B-B9F6-A865902208F0}" dt="2021-02-25T09:29:49.719" v="140" actId="13926"/>
        <pc:sldMkLst>
          <pc:docMk/>
          <pc:sldMk cId="3570802" sldId="270"/>
        </pc:sldMkLst>
        <pc:spChg chg="mod">
          <ac:chgData name="Roland Van Puyenbroeck" userId="9f8b3f2c-2479-41ae-adb3-6b4e75b60bef" providerId="ADAL" clId="{FB5AD673-5F19-420B-B9F6-A865902208F0}" dt="2021-02-25T09:28:09.248" v="138" actId="20577"/>
          <ac:spMkLst>
            <pc:docMk/>
            <pc:sldMk cId="3570802" sldId="270"/>
            <ac:spMk id="2" creationId="{AE701A30-5661-4807-A6A4-F0DE4CA17181}"/>
          </ac:spMkLst>
        </pc:spChg>
        <pc:spChg chg="del">
          <ac:chgData name="Roland Van Puyenbroeck" userId="9f8b3f2c-2479-41ae-adb3-6b4e75b60bef" providerId="ADAL" clId="{FB5AD673-5F19-420B-B9F6-A865902208F0}" dt="2021-02-25T09:29:45.616" v="139"/>
          <ac:spMkLst>
            <pc:docMk/>
            <pc:sldMk cId="3570802" sldId="270"/>
            <ac:spMk id="3" creationId="{8D7903A5-A879-4012-AC44-973A21411C1F}"/>
          </ac:spMkLst>
        </pc:spChg>
        <pc:graphicFrameChg chg="add mod modGraphic">
          <ac:chgData name="Roland Van Puyenbroeck" userId="9f8b3f2c-2479-41ae-adb3-6b4e75b60bef" providerId="ADAL" clId="{FB5AD673-5F19-420B-B9F6-A865902208F0}" dt="2021-02-25T09:29:49.719" v="140" actId="13926"/>
          <ac:graphicFrameMkLst>
            <pc:docMk/>
            <pc:sldMk cId="3570802" sldId="270"/>
            <ac:graphicFrameMk id="4" creationId="{46365941-0865-4B5A-9EC1-F9D213DDF9EA}"/>
          </ac:graphicFrameMkLst>
        </pc:graphicFrameChg>
      </pc:sldChg>
      <pc:sldChg chg="del">
        <pc:chgData name="Roland Van Puyenbroeck" userId="9f8b3f2c-2479-41ae-adb3-6b4e75b60bef" providerId="ADAL" clId="{FB5AD673-5F19-420B-B9F6-A865902208F0}" dt="2021-02-25T09:21:38.984" v="2" actId="2696"/>
        <pc:sldMkLst>
          <pc:docMk/>
          <pc:sldMk cId="1126661476" sldId="270"/>
        </pc:sldMkLst>
      </pc:sldChg>
      <pc:sldChg chg="del">
        <pc:chgData name="Roland Van Puyenbroeck" userId="9f8b3f2c-2479-41ae-adb3-6b4e75b60bef" providerId="ADAL" clId="{FB5AD673-5F19-420B-B9F6-A865902208F0}" dt="2021-02-25T09:21:36.558" v="1" actId="2696"/>
        <pc:sldMkLst>
          <pc:docMk/>
          <pc:sldMk cId="1557477306" sldId="271"/>
        </pc:sldMkLst>
      </pc:sldChg>
      <pc:sldChg chg="del">
        <pc:chgData name="Roland Van Puyenbroeck" userId="9f8b3f2c-2479-41ae-adb3-6b4e75b60bef" providerId="ADAL" clId="{FB5AD673-5F19-420B-B9F6-A865902208F0}" dt="2021-02-25T09:21:33.719" v="0" actId="2696"/>
        <pc:sldMkLst>
          <pc:docMk/>
          <pc:sldMk cId="3268257723" sldId="2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254636920384951"/>
          <c:y val="0.14393518518518519"/>
          <c:w val="0.84438429571303586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PROD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Feuil1!$C$9:$E$9</c:f>
              <c:numCache>
                <c:formatCode>0%</c:formatCode>
                <c:ptCount val="3"/>
                <c:pt idx="0">
                  <c:v>0.96</c:v>
                </c:pt>
                <c:pt idx="1">
                  <c:v>0.97</c:v>
                </c:pt>
                <c:pt idx="2">
                  <c:v>0.98</c:v>
                </c:pt>
              </c:numCache>
            </c:numRef>
          </c:xVal>
          <c:yVal>
            <c:numRef>
              <c:f>Feuil1!$C$10:$E$10</c:f>
              <c:numCache>
                <c:formatCode>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86-4A0B-A573-6C69ECB04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836608"/>
        <c:axId val="401832344"/>
      </c:scatterChart>
      <c:valAx>
        <c:axId val="40183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832344"/>
        <c:crosses val="autoZero"/>
        <c:crossBetween val="midCat"/>
      </c:valAx>
      <c:valAx>
        <c:axId val="401832344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836608"/>
        <c:crosses val="autoZero"/>
        <c:crossBetween val="midCat"/>
        <c:majorUnit val="0.7000000000000000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212270341207347"/>
          <c:y val="0.16245370370370371"/>
          <c:w val="0.84438429571303586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PROD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Feuil1!$C$9:$E$9</c:f>
              <c:numCache>
                <c:formatCode>0%</c:formatCode>
                <c:ptCount val="3"/>
                <c:pt idx="0">
                  <c:v>0.96</c:v>
                </c:pt>
                <c:pt idx="1">
                  <c:v>0.97</c:v>
                </c:pt>
                <c:pt idx="2">
                  <c:v>0.98</c:v>
                </c:pt>
              </c:numCache>
            </c:numRef>
          </c:xVal>
          <c:yVal>
            <c:numRef>
              <c:f>Feuil1!$C$10:$E$10</c:f>
              <c:numCache>
                <c:formatCode>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54-4855-AF00-976D08B86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836608"/>
        <c:axId val="401832344"/>
      </c:scatterChart>
      <c:valAx>
        <c:axId val="40183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832344"/>
        <c:crosses val="autoZero"/>
        <c:crossBetween val="midCat"/>
      </c:valAx>
      <c:valAx>
        <c:axId val="401832344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836608"/>
        <c:crosses val="autoZero"/>
        <c:crossBetween val="midCat"/>
        <c:majorUnit val="0.7000000000000000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101159230096239"/>
          <c:y val="0.14856481481481484"/>
          <c:w val="0.84438429571303586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PROD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Feuil1!$C$9:$E$9</c:f>
              <c:numCache>
                <c:formatCode>0%</c:formatCode>
                <c:ptCount val="3"/>
                <c:pt idx="0">
                  <c:v>0.96</c:v>
                </c:pt>
                <c:pt idx="1">
                  <c:v>0.97</c:v>
                </c:pt>
                <c:pt idx="2">
                  <c:v>0.98</c:v>
                </c:pt>
              </c:numCache>
            </c:numRef>
          </c:xVal>
          <c:yVal>
            <c:numRef>
              <c:f>Feuil1!$C$10:$E$10</c:f>
              <c:numCache>
                <c:formatCode>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E2-4817-9278-B0E58B439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836608"/>
        <c:axId val="401832344"/>
      </c:scatterChart>
      <c:valAx>
        <c:axId val="40183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832344"/>
        <c:crosses val="autoZero"/>
        <c:crossBetween val="midCat"/>
      </c:valAx>
      <c:valAx>
        <c:axId val="401832344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836608"/>
        <c:crosses val="autoZero"/>
        <c:crossBetween val="midCat"/>
        <c:majorUnit val="0.7000000000000000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168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78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742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42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7443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263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373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006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61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131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089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670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60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755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755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810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169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A90884-14D7-4428-BFFA-BD9F2F94D1A8}" type="datetimeFigureOut">
              <a:rPr lang="fr-BE" smtClean="0"/>
              <a:t>25-02-21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FE819E-A01D-400C-9743-91E3B5C4DD8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36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CCT 90 -2020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Résultats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62" y="3682562"/>
            <a:ext cx="2273016" cy="22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903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01A30-5661-4807-A6A4-F0DE4CA1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Résultat : 133%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6365941-0865-4B5A-9EC1-F9D213DDF9E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8045395"/>
              </p:ext>
            </p:extLst>
          </p:nvPr>
        </p:nvGraphicFramePr>
        <p:xfrm>
          <a:off x="1431925" y="2219325"/>
          <a:ext cx="8902699" cy="3000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194">
                  <a:extLst>
                    <a:ext uri="{9D8B030D-6E8A-4147-A177-3AD203B41FA5}">
                      <a16:colId xmlns:a16="http://schemas.microsoft.com/office/drawing/2014/main" val="2071392927"/>
                    </a:ext>
                  </a:extLst>
                </a:gridCol>
                <a:gridCol w="761728">
                  <a:extLst>
                    <a:ext uri="{9D8B030D-6E8A-4147-A177-3AD203B41FA5}">
                      <a16:colId xmlns:a16="http://schemas.microsoft.com/office/drawing/2014/main" val="1406432585"/>
                    </a:ext>
                  </a:extLst>
                </a:gridCol>
                <a:gridCol w="4989321">
                  <a:extLst>
                    <a:ext uri="{9D8B030D-6E8A-4147-A177-3AD203B41FA5}">
                      <a16:colId xmlns:a16="http://schemas.microsoft.com/office/drawing/2014/main" val="3502575839"/>
                    </a:ext>
                  </a:extLst>
                </a:gridCol>
                <a:gridCol w="761728">
                  <a:extLst>
                    <a:ext uri="{9D8B030D-6E8A-4147-A177-3AD203B41FA5}">
                      <a16:colId xmlns:a16="http://schemas.microsoft.com/office/drawing/2014/main" val="4210572488"/>
                    </a:ext>
                  </a:extLst>
                </a:gridCol>
                <a:gridCol w="761728">
                  <a:extLst>
                    <a:ext uri="{9D8B030D-6E8A-4147-A177-3AD203B41FA5}">
                      <a16:colId xmlns:a16="http://schemas.microsoft.com/office/drawing/2014/main" val="594267317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 </a:t>
                      </a:r>
                      <a:endParaRPr lang="fr-B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%</a:t>
                      </a:r>
                      <a:endParaRPr lang="fr-B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Critere</a:t>
                      </a:r>
                      <a:endParaRPr lang="fr-B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 % atteint</a:t>
                      </a:r>
                      <a:endParaRPr lang="fr-B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% prime pondéré</a:t>
                      </a:r>
                      <a:endParaRPr lang="fr-B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44183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Performance financière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EBITDA (MEUR)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u="none" strike="noStrike">
                          <a:effectLst/>
                        </a:rPr>
                        <a:t>100,00%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5,00%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1186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 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Cash Flow des Opérations (MEUR)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u="none" strike="noStrike">
                          <a:effectLst/>
                        </a:rPr>
                        <a:t>150,00%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7,50%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843997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Performance Sécurité 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20%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200" u="none" strike="noStrike">
                          <a:effectLst/>
                        </a:rPr>
                        <a:t>Luminus HSE leading indicator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u="none" strike="noStrike">
                          <a:effectLst/>
                        </a:rPr>
                        <a:t>131,00%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26,20%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52975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Performance Métier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Net promotor score pour le groupe Luminus*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u="none" strike="noStrike">
                          <a:effectLst/>
                        </a:rPr>
                        <a:t>120,00%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6,00%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5517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 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25%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Marge brute contractée de la vente B2B (commodity &amp; services) (en mio€)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u="none" strike="noStrike">
                          <a:effectLst/>
                        </a:rPr>
                        <a:t>150,00%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37,50%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08584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 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20%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Scorecard de disponibilité de production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u="none" strike="noStrike">
                          <a:effectLst/>
                        </a:rPr>
                        <a:t>107,75%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21,55%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6162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 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15%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La capacité de "Wind" à la fin d'année (en MW)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u="none" strike="noStrike">
                          <a:effectLst/>
                        </a:rPr>
                        <a:t>143,63%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21,54%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25683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 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Wind : pipeline prêt à réaliser l'objectif pour 2020 et 2021 (en MW)**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u="none" strike="noStrike">
                          <a:effectLst/>
                        </a:rPr>
                        <a:t>150,00%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7,50%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69914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u="none" strike="noStrike">
                          <a:effectLst/>
                        </a:rPr>
                        <a:t>Total bonus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u="none" strike="noStrike">
                          <a:effectLst/>
                        </a:rPr>
                        <a:t>100%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u="none" strike="noStrike">
                          <a:effectLst/>
                        </a:rPr>
                        <a:t> 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u="none" strike="noStrike">
                          <a:effectLst/>
                        </a:rPr>
                        <a:t> 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132,79% 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22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BB01D-93CE-49DC-B966-A8359D9D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MONTANT: Résultat = 133%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4E9F8-FE64-4D3F-8C59-3B3F173C98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NCT: 1400€ X 1,33 = 1862 €</a:t>
            </a:r>
          </a:p>
          <a:p>
            <a:r>
              <a:rPr lang="fr-BE" dirty="0"/>
              <a:t>ACT: 650€ X 1,33 = 864,50€</a:t>
            </a:r>
          </a:p>
        </p:txBody>
      </p:sp>
    </p:spTree>
    <p:extLst>
      <p:ext uri="{BB962C8B-B14F-4D97-AF65-F5344CB8AC3E}">
        <p14:creationId xmlns:p14="http://schemas.microsoft.com/office/powerpoint/2010/main" val="137869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EBED3-4557-4455-9307-97BBBB11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Qui ? Quand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2B094-EC42-47A1-9327-5AB77D1712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Payé en MARS 2021</a:t>
            </a:r>
          </a:p>
          <a:p>
            <a:r>
              <a:rPr lang="fr-BE" dirty="0"/>
              <a:t>A tous les barémiques en fonction pdt la période de référence:</a:t>
            </a:r>
          </a:p>
          <a:p>
            <a:pPr lvl="1"/>
            <a:r>
              <a:rPr lang="fr-BE" dirty="0"/>
              <a:t>Proratisé en cas d’absence  (divers motifs)</a:t>
            </a:r>
          </a:p>
          <a:p>
            <a:pPr lvl="1"/>
            <a:r>
              <a:rPr lang="fr-BE" dirty="0"/>
              <a:t>pas pour </a:t>
            </a:r>
            <a:r>
              <a:rPr lang="fr-BE" dirty="0" err="1"/>
              <a:t>prédéparts</a:t>
            </a:r>
            <a:r>
              <a:rPr lang="fr-BE" dirty="0"/>
              <a:t>, ceux qui ne sont plus en garantie de ressources,….</a:t>
            </a:r>
          </a:p>
        </p:txBody>
      </p:sp>
    </p:spTree>
    <p:extLst>
      <p:ext uri="{BB962C8B-B14F-4D97-AF65-F5344CB8AC3E}">
        <p14:creationId xmlns:p14="http://schemas.microsoft.com/office/powerpoint/2010/main" val="346532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8D094-A1BB-4665-A07B-2A49FC3B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OBJECTIFS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0DC3E5-6EC4-40E0-8944-53B0402748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7594" y="2124075"/>
            <a:ext cx="101727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5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70906-E127-4E50-B608-C0462FE6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RésultatS</a:t>
            </a:r>
            <a:endParaRPr lang="fr-BE" dirty="0"/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78EC0AF0-52CB-451E-A301-E31E83C9DAB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7936218"/>
              </p:ext>
            </p:extLst>
          </p:nvPr>
        </p:nvGraphicFramePr>
        <p:xfrm>
          <a:off x="995680" y="2060885"/>
          <a:ext cx="9387840" cy="3317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2154">
                  <a:extLst>
                    <a:ext uri="{9D8B030D-6E8A-4147-A177-3AD203B41FA5}">
                      <a16:colId xmlns:a16="http://schemas.microsoft.com/office/drawing/2014/main" val="3493710963"/>
                    </a:ext>
                  </a:extLst>
                </a:gridCol>
                <a:gridCol w="4654805">
                  <a:extLst>
                    <a:ext uri="{9D8B030D-6E8A-4147-A177-3AD203B41FA5}">
                      <a16:colId xmlns:a16="http://schemas.microsoft.com/office/drawing/2014/main" val="3259537904"/>
                    </a:ext>
                  </a:extLst>
                </a:gridCol>
                <a:gridCol w="1721103">
                  <a:extLst>
                    <a:ext uri="{9D8B030D-6E8A-4147-A177-3AD203B41FA5}">
                      <a16:colId xmlns:a16="http://schemas.microsoft.com/office/drawing/2014/main" val="681173158"/>
                    </a:ext>
                  </a:extLst>
                </a:gridCol>
                <a:gridCol w="1779778">
                  <a:extLst>
                    <a:ext uri="{9D8B030D-6E8A-4147-A177-3AD203B41FA5}">
                      <a16:colId xmlns:a16="http://schemas.microsoft.com/office/drawing/2014/main" val="4044010865"/>
                    </a:ext>
                  </a:extLst>
                </a:gridCol>
              </a:tblGrid>
              <a:tr h="77506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%</a:t>
                      </a:r>
                      <a:endParaRPr lang="fr-B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Critères</a:t>
                      </a:r>
                      <a:endParaRPr lang="fr-B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 dirty="0">
                          <a:effectLst/>
                        </a:rPr>
                        <a:t> </a:t>
                      </a:r>
                      <a:endParaRPr lang="fr-B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RESULTATS DE L'ANNEE</a:t>
                      </a:r>
                      <a:endParaRPr lang="fr-B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extLst>
                  <a:ext uri="{0D108BD9-81ED-4DB2-BD59-A6C34878D82A}">
                    <a16:rowId xmlns:a16="http://schemas.microsoft.com/office/drawing/2014/main" val="1060901748"/>
                  </a:ext>
                </a:extLst>
              </a:tr>
              <a:tr h="193766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EBITDA (MEUR)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B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188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extLst>
                  <a:ext uri="{0D108BD9-81ED-4DB2-BD59-A6C34878D82A}">
                    <a16:rowId xmlns:a16="http://schemas.microsoft.com/office/drawing/2014/main" val="3675965937"/>
                  </a:ext>
                </a:extLst>
              </a:tr>
              <a:tr h="193766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Cash Flow des Opérations (MEUR)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B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51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extLst>
                  <a:ext uri="{0D108BD9-81ED-4DB2-BD59-A6C34878D82A}">
                    <a16:rowId xmlns:a16="http://schemas.microsoft.com/office/drawing/2014/main" val="1756562277"/>
                  </a:ext>
                </a:extLst>
              </a:tr>
              <a:tr h="366280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20%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200" u="none" strike="noStrike">
                          <a:effectLst/>
                        </a:rPr>
                        <a:t>Luminus HSE leading indicator</a:t>
                      </a:r>
                      <a:br>
                        <a:rPr lang="fr-BE" sz="1200" u="none" strike="noStrike">
                          <a:effectLst/>
                        </a:rPr>
                      </a:b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l" fontAlgn="ctr"/>
                      <a:endParaRPr lang="fr-B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96,2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extLst>
                  <a:ext uri="{0D108BD9-81ED-4DB2-BD59-A6C34878D82A}">
                    <a16:rowId xmlns:a16="http://schemas.microsoft.com/office/drawing/2014/main" val="612566619"/>
                  </a:ext>
                </a:extLst>
              </a:tr>
              <a:tr h="361280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Net promotor score pour le groupe Luminus*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B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X+2,8%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extLst>
                  <a:ext uri="{0D108BD9-81ED-4DB2-BD59-A6C34878D82A}">
                    <a16:rowId xmlns:a16="http://schemas.microsoft.com/office/drawing/2014/main" val="957541707"/>
                  </a:ext>
                </a:extLst>
              </a:tr>
              <a:tr h="361280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25%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 dirty="0">
                          <a:effectLst/>
                        </a:rPr>
                        <a:t>Marge brute contractée de la vente B2B (</a:t>
                      </a:r>
                      <a:r>
                        <a:rPr lang="fr-BE" sz="1200" u="none" strike="noStrike" dirty="0" err="1">
                          <a:effectLst/>
                        </a:rPr>
                        <a:t>commodity</a:t>
                      </a:r>
                      <a:r>
                        <a:rPr lang="fr-BE" sz="1200" u="none" strike="noStrike" dirty="0">
                          <a:effectLst/>
                        </a:rPr>
                        <a:t> &amp; services)</a:t>
                      </a:r>
                      <a:endParaRPr lang="fr-B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>
                          <a:effectLst/>
                        </a:rPr>
                        <a:t>28mio€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extLst>
                  <a:ext uri="{0D108BD9-81ED-4DB2-BD59-A6C34878D82A}">
                    <a16:rowId xmlns:a16="http://schemas.microsoft.com/office/drawing/2014/main" val="3386364751"/>
                  </a:ext>
                </a:extLst>
              </a:tr>
              <a:tr h="361280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20%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 dirty="0" err="1">
                          <a:effectLst/>
                        </a:rPr>
                        <a:t>Scorecard</a:t>
                      </a:r>
                      <a:r>
                        <a:rPr lang="fr-BE" sz="1200" u="none" strike="noStrike" dirty="0">
                          <a:effectLst/>
                        </a:rPr>
                        <a:t> de disponibilité de production</a:t>
                      </a:r>
                      <a:endParaRPr lang="fr-B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B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 dirty="0">
                          <a:effectLst/>
                        </a:rPr>
                        <a:t>Xxx%</a:t>
                      </a:r>
                      <a:r>
                        <a:rPr lang="fr-BE" sz="1200" u="none" strike="noStrike" dirty="0">
                          <a:effectLst/>
                          <a:sym typeface="Wingdings" panose="05000000000000000000" pitchFamily="2" charset="2"/>
                        </a:rPr>
                        <a:t> Corrigé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extLst>
                  <a:ext uri="{0D108BD9-81ED-4DB2-BD59-A6C34878D82A}">
                    <a16:rowId xmlns:a16="http://schemas.microsoft.com/office/drawing/2014/main" val="2922707283"/>
                  </a:ext>
                </a:extLst>
              </a:tr>
              <a:tr h="262522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15%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La capacité de "Wind" à la fin d'année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B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 dirty="0">
                          <a:effectLst/>
                        </a:rPr>
                        <a:t>588,47MW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extLst>
                  <a:ext uri="{0D108BD9-81ED-4DB2-BD59-A6C34878D82A}">
                    <a16:rowId xmlns:a16="http://schemas.microsoft.com/office/drawing/2014/main" val="2241809875"/>
                  </a:ext>
                </a:extLst>
              </a:tr>
              <a:tr h="436286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u="none" strike="noStrike">
                          <a:effectLst/>
                        </a:rPr>
                        <a:t>5%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200" u="none" strike="noStrike">
                          <a:effectLst/>
                        </a:rPr>
                        <a:t>Wind : pipeline prêt à réaliser l'objectif pour 2020 et 2021**</a:t>
                      </a:r>
                      <a:endParaRPr lang="fr-B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B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200" u="none" strike="noStrike" dirty="0">
                          <a:effectLst/>
                        </a:rPr>
                        <a:t>528MW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extLst>
                  <a:ext uri="{0D108BD9-81ED-4DB2-BD59-A6C34878D82A}">
                    <a16:rowId xmlns:a16="http://schemas.microsoft.com/office/drawing/2014/main" val="392348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90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C0934DB-9F1A-48E6-9566-081FE345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86C7D-C382-493B-ADAD-58CB79E7C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4" y="0"/>
            <a:ext cx="4654296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5C2416-FD56-450D-AA9E-C8A28292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515" y="685800"/>
            <a:ext cx="3103122" cy="5400892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FFFFFF"/>
                </a:solidFill>
              </a:rPr>
              <a:t>Calcul: </a:t>
            </a:r>
            <a:r>
              <a:rPr lang="fr-BE" dirty="0" err="1">
                <a:solidFill>
                  <a:srgbClr val="FFFFFF"/>
                </a:solidFill>
              </a:rPr>
              <a:t>obj</a:t>
            </a:r>
            <a:r>
              <a:rPr lang="fr-BE" dirty="0">
                <a:solidFill>
                  <a:srgbClr val="FFFFFF"/>
                </a:solidFill>
              </a:rPr>
              <a:t> atteints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949625E2-5FB4-48C8-AEB1-B02EF399C7E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2624323"/>
              </p:ext>
            </p:extLst>
          </p:nvPr>
        </p:nvGraphicFramePr>
        <p:xfrm>
          <a:off x="685800" y="2005599"/>
          <a:ext cx="6208440" cy="2839112"/>
        </p:xfrm>
        <a:graphic>
          <a:graphicData uri="http://schemas.openxmlformats.org/drawingml/2006/table">
            <a:tbl>
              <a:tblPr/>
              <a:tblGrid>
                <a:gridCol w="406448">
                  <a:extLst>
                    <a:ext uri="{9D8B030D-6E8A-4147-A177-3AD203B41FA5}">
                      <a16:colId xmlns:a16="http://schemas.microsoft.com/office/drawing/2014/main" val="313773317"/>
                    </a:ext>
                  </a:extLst>
                </a:gridCol>
                <a:gridCol w="2005219">
                  <a:extLst>
                    <a:ext uri="{9D8B030D-6E8A-4147-A177-3AD203B41FA5}">
                      <a16:colId xmlns:a16="http://schemas.microsoft.com/office/drawing/2014/main" val="539697492"/>
                    </a:ext>
                  </a:extLst>
                </a:gridCol>
                <a:gridCol w="234885">
                  <a:extLst>
                    <a:ext uri="{9D8B030D-6E8A-4147-A177-3AD203B41FA5}">
                      <a16:colId xmlns:a16="http://schemas.microsoft.com/office/drawing/2014/main" val="2170718232"/>
                    </a:ext>
                  </a:extLst>
                </a:gridCol>
                <a:gridCol w="902076">
                  <a:extLst>
                    <a:ext uri="{9D8B030D-6E8A-4147-A177-3AD203B41FA5}">
                      <a16:colId xmlns:a16="http://schemas.microsoft.com/office/drawing/2014/main" val="4252254253"/>
                    </a:ext>
                  </a:extLst>
                </a:gridCol>
                <a:gridCol w="983298">
                  <a:extLst>
                    <a:ext uri="{9D8B030D-6E8A-4147-A177-3AD203B41FA5}">
                      <a16:colId xmlns:a16="http://schemas.microsoft.com/office/drawing/2014/main" val="473604668"/>
                    </a:ext>
                  </a:extLst>
                </a:gridCol>
                <a:gridCol w="865608">
                  <a:extLst>
                    <a:ext uri="{9D8B030D-6E8A-4147-A177-3AD203B41FA5}">
                      <a16:colId xmlns:a16="http://schemas.microsoft.com/office/drawing/2014/main" val="735702525"/>
                    </a:ext>
                  </a:extLst>
                </a:gridCol>
                <a:gridCol w="810906">
                  <a:extLst>
                    <a:ext uri="{9D8B030D-6E8A-4147-A177-3AD203B41FA5}">
                      <a16:colId xmlns:a16="http://schemas.microsoft.com/office/drawing/2014/main" val="4127371127"/>
                    </a:ext>
                  </a:extLst>
                </a:gridCol>
              </a:tblGrid>
              <a:tr h="80865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Critères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150%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RESULTATS DE L'ANNEE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Taux d'atteinte par critère en %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4009"/>
                  </a:ext>
                </a:extLst>
              </a:tr>
              <a:tr h="23578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(MEUR)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&gt;=188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&gt;=225,60</a:t>
                      </a:r>
                      <a:endParaRPr lang="fr-BE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62710"/>
                  </a:ext>
                </a:extLst>
              </a:tr>
              <a:tr h="42673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Flow des Opérations (MEUR)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&gt;=22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758838"/>
                  </a:ext>
                </a:extLst>
              </a:tr>
              <a:tr h="7065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 brute contractée de la vente B2B (commodity &amp; services)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479" marR="95479" marT="47739" marB="477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&gt;=22,8mio€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&gt;=27,36mio€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28mio€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291292"/>
                  </a:ext>
                </a:extLst>
              </a:tr>
              <a:tr h="42673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 : pipeline prêt à réaliser l'objectif pour 2020 et 2021**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&gt;=440MW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&gt;=500MW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528MW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fr-BE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28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02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B6A19D-C58B-4AA1-9613-D06B97B4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fr-BE"/>
              <a:t>Calcul: dans la plage </a:t>
            </a:r>
            <a:endParaRPr lang="fr-BE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6CF63B5-812B-471B-BFC8-69D93E692E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1313783"/>
              </p:ext>
            </p:extLst>
          </p:nvPr>
        </p:nvGraphicFramePr>
        <p:xfrm>
          <a:off x="685800" y="2448570"/>
          <a:ext cx="10793415" cy="3138788"/>
        </p:xfrm>
        <a:graphic>
          <a:graphicData uri="http://schemas.openxmlformats.org/drawingml/2006/table">
            <a:tbl>
              <a:tblPr/>
              <a:tblGrid>
                <a:gridCol w="672190">
                  <a:extLst>
                    <a:ext uri="{9D8B030D-6E8A-4147-A177-3AD203B41FA5}">
                      <a16:colId xmlns:a16="http://schemas.microsoft.com/office/drawing/2014/main" val="2396002163"/>
                    </a:ext>
                  </a:extLst>
                </a:gridCol>
                <a:gridCol w="3517756">
                  <a:extLst>
                    <a:ext uri="{9D8B030D-6E8A-4147-A177-3AD203B41FA5}">
                      <a16:colId xmlns:a16="http://schemas.microsoft.com/office/drawing/2014/main" val="438522011"/>
                    </a:ext>
                  </a:extLst>
                </a:gridCol>
                <a:gridCol w="1206213">
                  <a:extLst>
                    <a:ext uri="{9D8B030D-6E8A-4147-A177-3AD203B41FA5}">
                      <a16:colId xmlns:a16="http://schemas.microsoft.com/office/drawing/2014/main" val="1973314341"/>
                    </a:ext>
                  </a:extLst>
                </a:gridCol>
                <a:gridCol w="1338349">
                  <a:extLst>
                    <a:ext uri="{9D8B030D-6E8A-4147-A177-3AD203B41FA5}">
                      <a16:colId xmlns:a16="http://schemas.microsoft.com/office/drawing/2014/main" val="1206177455"/>
                    </a:ext>
                  </a:extLst>
                </a:gridCol>
                <a:gridCol w="1324641">
                  <a:extLst>
                    <a:ext uri="{9D8B030D-6E8A-4147-A177-3AD203B41FA5}">
                      <a16:colId xmlns:a16="http://schemas.microsoft.com/office/drawing/2014/main" val="2610302918"/>
                    </a:ext>
                  </a:extLst>
                </a:gridCol>
                <a:gridCol w="1324641">
                  <a:extLst>
                    <a:ext uri="{9D8B030D-6E8A-4147-A177-3AD203B41FA5}">
                      <a16:colId xmlns:a16="http://schemas.microsoft.com/office/drawing/2014/main" val="1382799977"/>
                    </a:ext>
                  </a:extLst>
                </a:gridCol>
                <a:gridCol w="1409625">
                  <a:extLst>
                    <a:ext uri="{9D8B030D-6E8A-4147-A177-3AD203B41FA5}">
                      <a16:colId xmlns:a16="http://schemas.microsoft.com/office/drawing/2014/main" val="234769858"/>
                    </a:ext>
                  </a:extLst>
                </a:gridCol>
              </a:tblGrid>
              <a:tr h="8636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Luminus HSE leading indicator</a:t>
                      </a:r>
                      <a:br>
                        <a:rPr lang="fr-BE" sz="2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&gt;=80%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&gt;=90%</a:t>
                      </a:r>
                      <a:b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&gt;=100%</a:t>
                      </a:r>
                      <a:b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11381"/>
                  </a:ext>
                </a:extLst>
              </a:tr>
              <a:tr h="7057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promotor score pour le groupe Luminus*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&gt;=X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&gt;=X + 2%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&gt;=X + 4%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X+2,8%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407146"/>
                  </a:ext>
                </a:extLst>
              </a:tr>
              <a:tr h="7057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Scorecard de disponibilité de production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&gt;=95,5%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&gt;=96,7%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&gt;=97,7%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698970"/>
                  </a:ext>
                </a:extLst>
              </a:tr>
              <a:tr h="8636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capacité de "Wind" à la fin d'année</a:t>
                      </a: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&gt;=566MW</a:t>
                      </a:r>
                      <a:endParaRPr lang="fr-BE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&gt;=578MW</a:t>
                      </a:r>
                      <a:b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&gt;=590MW</a:t>
                      </a:r>
                      <a:br>
                        <a:rPr lang="fr-B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BE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588,47MW</a:t>
                      </a:r>
                      <a:endParaRPr lang="fr-BE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66" marR="10966" marT="109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41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D1CC4-38AB-40E8-91EE-DA9F31FA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20% </a:t>
            </a:r>
            <a:r>
              <a:rPr lang="fr-BE" b="1" i="1" dirty="0"/>
              <a:t>Luminus HSE </a:t>
            </a:r>
            <a:r>
              <a:rPr lang="fr-BE" b="1" i="1" dirty="0" err="1"/>
              <a:t>leading</a:t>
            </a:r>
            <a:r>
              <a:rPr lang="fr-BE" b="1" i="1" dirty="0"/>
              <a:t> </a:t>
            </a:r>
            <a:r>
              <a:rPr lang="fr-BE" b="1" i="1" dirty="0" err="1"/>
              <a:t>indicator</a:t>
            </a:r>
            <a:br>
              <a:rPr lang="fr-BE" b="1" i="1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D0A6E-C168-4D86-9AB7-3E6E5868A6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Résultat: 96,2 %</a:t>
            </a:r>
          </a:p>
          <a:p>
            <a:r>
              <a:rPr lang="fr-BE" dirty="0"/>
              <a:t>Objectif 100% : 90%</a:t>
            </a:r>
          </a:p>
          <a:p>
            <a:r>
              <a:rPr lang="fr-BE" dirty="0"/>
              <a:t>Objectif 150%: 100%</a:t>
            </a:r>
          </a:p>
          <a:p>
            <a:r>
              <a:rPr lang="fr-BE" dirty="0"/>
              <a:t>96,2% = objectif 100% + (96,2-90)/(100-90)*50%</a:t>
            </a:r>
            <a:br>
              <a:rPr lang="fr-BE" dirty="0"/>
            </a:br>
            <a:r>
              <a:rPr lang="fr-BE" dirty="0"/>
              <a:t>	= 131%</a:t>
            </a:r>
            <a:br>
              <a:rPr lang="fr-BE" dirty="0"/>
            </a:br>
            <a:r>
              <a:rPr lang="fr-BE" dirty="0"/>
              <a:t>Poids 20% </a:t>
            </a:r>
            <a:r>
              <a:rPr lang="fr-BE" dirty="0">
                <a:sym typeface="Wingdings" panose="05000000000000000000" pitchFamily="2" charset="2"/>
              </a:rPr>
              <a:t> 26,2% de la  prime</a:t>
            </a:r>
            <a:r>
              <a:rPr lang="fr-BE" dirty="0"/>
              <a:t>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0372A5E-32B6-4BCC-9FE5-2686327D5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536241"/>
              </p:ext>
            </p:extLst>
          </p:nvPr>
        </p:nvGraphicFramePr>
        <p:xfrm>
          <a:off x="59055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705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4B9A8-9A50-4DBC-B49A-D1D73858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5% </a:t>
            </a:r>
            <a:r>
              <a:rPr lang="fr-BE" b="1" i="1" dirty="0"/>
              <a:t>Net promotor score pour le groupe Luminus*</a:t>
            </a:r>
            <a:r>
              <a:rPr lang="fr-BE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749558-B507-4C35-AFF8-354C761AEB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Résultat: X+2,8%</a:t>
            </a:r>
          </a:p>
          <a:p>
            <a:r>
              <a:rPr lang="fr-BE" dirty="0"/>
              <a:t>Objectif 100% : X+2%</a:t>
            </a:r>
          </a:p>
          <a:p>
            <a:r>
              <a:rPr lang="fr-BE" dirty="0" err="1"/>
              <a:t>ObjecTIF</a:t>
            </a:r>
            <a:r>
              <a:rPr lang="fr-BE" dirty="0"/>
              <a:t> 150%: X+4%</a:t>
            </a:r>
          </a:p>
          <a:p>
            <a:r>
              <a:rPr lang="fr-BE" dirty="0"/>
              <a:t>Résultat= 100% + 50% * (0,8/2)=120%</a:t>
            </a:r>
          </a:p>
          <a:p>
            <a:r>
              <a:rPr lang="fr-BE" dirty="0"/>
              <a:t>Poids 5% </a:t>
            </a:r>
            <a:r>
              <a:rPr lang="fr-BE" dirty="0">
                <a:sym typeface="Wingdings" panose="05000000000000000000" pitchFamily="2" charset="2"/>
              </a:rPr>
              <a:t>6% de la prime</a:t>
            </a:r>
            <a:endParaRPr lang="fr-BE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0372A5E-32B6-4BCC-9FE5-2686327D5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790462"/>
              </p:ext>
            </p:extLst>
          </p:nvPr>
        </p:nvGraphicFramePr>
        <p:xfrm>
          <a:off x="5572125" y="20633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14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FBB3E-C6A5-48B5-AC62-5D902F3E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15% </a:t>
            </a:r>
            <a:r>
              <a:rPr lang="fr-BE" b="1" i="1" dirty="0"/>
              <a:t>La capacité de "Wind" à la fin d'année</a:t>
            </a:r>
            <a:r>
              <a:rPr lang="fr-BE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3139A-5FBC-45C0-9AD0-4F7CB14D73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Résultat : 588,47MW </a:t>
            </a:r>
          </a:p>
          <a:p>
            <a:r>
              <a:rPr lang="fr-BE" dirty="0"/>
              <a:t>Objectif 100%: 578MW</a:t>
            </a:r>
          </a:p>
          <a:p>
            <a:r>
              <a:rPr lang="fr-BE" dirty="0"/>
              <a:t>Objectif 150% : 590MW</a:t>
            </a:r>
          </a:p>
          <a:p>
            <a:r>
              <a:rPr lang="fr-BE" dirty="0"/>
              <a:t>Résultat: 100%+50%* (588,47-578)/(590-578)=</a:t>
            </a:r>
            <a:r>
              <a:rPr lang="fr-BE" dirty="0">
                <a:solidFill>
                  <a:srgbClr val="FF0000"/>
                </a:solidFill>
                <a:highlight>
                  <a:srgbClr val="FFFF00"/>
                </a:highlight>
              </a:rPr>
              <a:t>143,63</a:t>
            </a:r>
          </a:p>
          <a:p>
            <a:r>
              <a:rPr lang="fr-BE" dirty="0"/>
              <a:t>Poids 15%</a:t>
            </a:r>
            <a:r>
              <a:rPr lang="fr-BE" dirty="0">
                <a:sym typeface="Wingdings" panose="05000000000000000000" pitchFamily="2" charset="2"/>
              </a:rPr>
              <a:t> 21,54%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7EB0C7-CF15-4FF2-A388-4A9CAF8A4470}"/>
              </a:ext>
            </a:extLst>
          </p:cNvPr>
          <p:cNvSpPr txBox="1"/>
          <p:nvPr/>
        </p:nvSpPr>
        <p:spPr>
          <a:xfrm>
            <a:off x="685800" y="572452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 été corrigé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A0372A5E-32B6-4BCC-9FE5-2686327D5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438084"/>
              </p:ext>
            </p:extLst>
          </p:nvPr>
        </p:nvGraphicFramePr>
        <p:xfrm>
          <a:off x="6508507" y="21877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407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FBB3E-C6A5-48B5-AC62-5D902F3E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ctr"/>
            <a:r>
              <a:rPr lang="fr-BE" sz="5400" u="none" strike="noStrike" dirty="0" err="1">
                <a:effectLst/>
              </a:rPr>
              <a:t>Scorecard</a:t>
            </a:r>
            <a:r>
              <a:rPr lang="fr-BE" sz="5400" u="none" strike="noStrike" dirty="0">
                <a:effectLst/>
              </a:rPr>
              <a:t> de disponibilité de production</a:t>
            </a:r>
            <a:endParaRPr lang="fr-BE" sz="54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7EB0C7-CF15-4FF2-A388-4A9CAF8A4470}"/>
              </a:ext>
            </a:extLst>
          </p:cNvPr>
          <p:cNvSpPr txBox="1"/>
          <p:nvPr/>
        </p:nvSpPr>
        <p:spPr>
          <a:xfrm>
            <a:off x="685800" y="572452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 été corrigé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B0D64F0-A303-4B7A-ABD3-B123A12F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9D51E0B1-4ABB-494B-B760-975B21B9C96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8281324"/>
              </p:ext>
            </p:extLst>
          </p:nvPr>
        </p:nvGraphicFramePr>
        <p:xfrm>
          <a:off x="3692931" y="2050690"/>
          <a:ext cx="4380688" cy="3337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586">
                  <a:extLst>
                    <a:ext uri="{9D8B030D-6E8A-4147-A177-3AD203B41FA5}">
                      <a16:colId xmlns:a16="http://schemas.microsoft.com/office/drawing/2014/main" val="1005037563"/>
                    </a:ext>
                  </a:extLst>
                </a:gridCol>
                <a:gridCol w="547586">
                  <a:extLst>
                    <a:ext uri="{9D8B030D-6E8A-4147-A177-3AD203B41FA5}">
                      <a16:colId xmlns:a16="http://schemas.microsoft.com/office/drawing/2014/main" val="2120967371"/>
                    </a:ext>
                  </a:extLst>
                </a:gridCol>
                <a:gridCol w="547586">
                  <a:extLst>
                    <a:ext uri="{9D8B030D-6E8A-4147-A177-3AD203B41FA5}">
                      <a16:colId xmlns:a16="http://schemas.microsoft.com/office/drawing/2014/main" val="1490316351"/>
                    </a:ext>
                  </a:extLst>
                </a:gridCol>
                <a:gridCol w="547586">
                  <a:extLst>
                    <a:ext uri="{9D8B030D-6E8A-4147-A177-3AD203B41FA5}">
                      <a16:colId xmlns:a16="http://schemas.microsoft.com/office/drawing/2014/main" val="904894030"/>
                    </a:ext>
                  </a:extLst>
                </a:gridCol>
                <a:gridCol w="547586">
                  <a:extLst>
                    <a:ext uri="{9D8B030D-6E8A-4147-A177-3AD203B41FA5}">
                      <a16:colId xmlns:a16="http://schemas.microsoft.com/office/drawing/2014/main" val="2955953410"/>
                    </a:ext>
                  </a:extLst>
                </a:gridCol>
                <a:gridCol w="547586">
                  <a:extLst>
                    <a:ext uri="{9D8B030D-6E8A-4147-A177-3AD203B41FA5}">
                      <a16:colId xmlns:a16="http://schemas.microsoft.com/office/drawing/2014/main" val="1768353026"/>
                    </a:ext>
                  </a:extLst>
                </a:gridCol>
                <a:gridCol w="547586">
                  <a:extLst>
                    <a:ext uri="{9D8B030D-6E8A-4147-A177-3AD203B41FA5}">
                      <a16:colId xmlns:a16="http://schemas.microsoft.com/office/drawing/2014/main" val="2458106512"/>
                    </a:ext>
                  </a:extLst>
                </a:gridCol>
                <a:gridCol w="547586">
                  <a:extLst>
                    <a:ext uri="{9D8B030D-6E8A-4147-A177-3AD203B41FA5}">
                      <a16:colId xmlns:a16="http://schemas.microsoft.com/office/drawing/2014/main" val="859026061"/>
                    </a:ext>
                  </a:extLst>
                </a:gridCol>
              </a:tblGrid>
              <a:tr h="136896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>
                          <a:effectLst/>
                        </a:rPr>
                        <a:t> 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>
                          <a:effectLst/>
                        </a:rPr>
                        <a:t> 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Target end 2020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extLst>
                  <a:ext uri="{0D108BD9-81ED-4DB2-BD59-A6C34878D82A}">
                    <a16:rowId xmlns:a16="http://schemas.microsoft.com/office/drawing/2014/main" val="632198133"/>
                  </a:ext>
                </a:extLst>
              </a:tr>
              <a:tr h="965120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>
                          <a:effectLst/>
                        </a:rPr>
                        <a:t>Indicators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800" u="none" strike="noStrike">
                          <a:effectLst/>
                        </a:rPr>
                        <a:t>Weight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800" u="none" strike="noStrike">
                          <a:effectLst/>
                        </a:rPr>
                        <a:t>50%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800" u="none" strike="noStrike">
                          <a:effectLst/>
                        </a:rPr>
                        <a:t>100%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800" u="none" strike="noStrike">
                          <a:effectLst/>
                        </a:rPr>
                        <a:t>150%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800" u="none" strike="noStrike">
                          <a:effectLst/>
                        </a:rPr>
                        <a:t>JAAR- RESULTATEN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800" u="none" strike="noStrike">
                          <a:effectLst/>
                        </a:rPr>
                        <a:t>Verwachtingsgraad per criterium in %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Bonusberekening rekening houdend met wegingen in %</a:t>
                      </a:r>
                      <a:endParaRPr lang="nl-N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ctr"/>
                </a:tc>
                <a:extLst>
                  <a:ext uri="{0D108BD9-81ED-4DB2-BD59-A6C34878D82A}">
                    <a16:rowId xmlns:a16="http://schemas.microsoft.com/office/drawing/2014/main" val="3758845443"/>
                  </a:ext>
                </a:extLst>
              </a:tr>
              <a:tr h="247783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>
                          <a:effectLst/>
                        </a:rPr>
                        <a:t>Availability Wind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30%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96%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97%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98%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98,10%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150,00%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45,00%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extLst>
                  <a:ext uri="{0D108BD9-81ED-4DB2-BD59-A6C34878D82A}">
                    <a16:rowId xmlns:a16="http://schemas.microsoft.com/office/drawing/2014/main" val="21305093"/>
                  </a:ext>
                </a:extLst>
              </a:tr>
              <a:tr h="247783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>
                          <a:effectLst/>
                        </a:rPr>
                        <a:t>Availability Hydro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25%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97%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98%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99%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97,42%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71,00%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17,75%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extLst>
                  <a:ext uri="{0D108BD9-81ED-4DB2-BD59-A6C34878D82A}">
                    <a16:rowId xmlns:a16="http://schemas.microsoft.com/office/drawing/2014/main" val="4108803523"/>
                  </a:ext>
                </a:extLst>
              </a:tr>
              <a:tr h="488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Unplanned capability loss factor CCGTs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15%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91,00%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93,00%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94,00%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86,20%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0,00%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0,00%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extLst>
                  <a:ext uri="{0D108BD9-81ED-4DB2-BD59-A6C34878D82A}">
                    <a16:rowId xmlns:a16="http://schemas.microsoft.com/office/drawing/2014/main" val="3248649453"/>
                  </a:ext>
                </a:extLst>
              </a:tr>
              <a:tr h="488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Unplanned capability loss factor OCGTs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15%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96%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97%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98%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99,00%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150,00%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22,50%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extLst>
                  <a:ext uri="{0D108BD9-81ED-4DB2-BD59-A6C34878D82A}">
                    <a16:rowId xmlns:a16="http://schemas.microsoft.com/office/drawing/2014/main" val="2918881404"/>
                  </a:ext>
                </a:extLst>
              </a:tr>
              <a:tr h="368251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>
                          <a:effectLst/>
                        </a:rPr>
                        <a:t>Start-up Reliability OCGTs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15%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96%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97%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98%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98,40%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150,00%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>
                          <a:effectLst/>
                        </a:rPr>
                        <a:t>22,50%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extLst>
                  <a:ext uri="{0D108BD9-81ED-4DB2-BD59-A6C34878D82A}">
                    <a16:rowId xmlns:a16="http://schemas.microsoft.com/office/drawing/2014/main" val="1041426451"/>
                  </a:ext>
                </a:extLst>
              </a:tr>
              <a:tr h="368251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>
                          <a:effectLst/>
                        </a:rPr>
                        <a:t>Production Weighted Reliability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100%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95,50%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96,65%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97,65%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800" u="none" strike="noStrike">
                          <a:effectLst/>
                        </a:rPr>
                        <a:t> </a:t>
                      </a:r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>
                          <a:effectLst/>
                        </a:rPr>
                        <a:t> </a:t>
                      </a:r>
                      <a:endParaRPr lang="fr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107,75% </a:t>
                      </a:r>
                      <a:endParaRPr lang="fr-BE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45" marR="6845" marT="6845" marB="0" anchor="b"/>
                </a:tc>
                <a:extLst>
                  <a:ext uri="{0D108BD9-81ED-4DB2-BD59-A6C34878D82A}">
                    <a16:rowId xmlns:a16="http://schemas.microsoft.com/office/drawing/2014/main" val="370953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635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5612D401FD04082E1A298B02C839F" ma:contentTypeVersion="6" ma:contentTypeDescription="Crée un document." ma:contentTypeScope="" ma:versionID="5db755679f70ff6f3d0f02c67d7a0dae">
  <xsd:schema xmlns:xsd="http://www.w3.org/2001/XMLSchema" xmlns:xs="http://www.w3.org/2001/XMLSchema" xmlns:p="http://schemas.microsoft.com/office/2006/metadata/properties" xmlns:ns2="5ffdd830-680b-4de7-a2dd-94d219cb6460" targetNamespace="http://schemas.microsoft.com/office/2006/metadata/properties" ma:root="true" ma:fieldsID="59214cf1035bf3df75efeb1bb497ebc3" ns2:_="">
    <xsd:import namespace="5ffdd830-680b-4de7-a2dd-94d219cb6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dd830-680b-4de7-a2dd-94d219cb6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46CF9D-3643-4D92-8106-77117CCFD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fdd830-680b-4de7-a2dd-94d219cb6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883DD8-A27E-46DF-99B6-A81617097F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645EDE-3D89-4DC8-9AD3-96970B84C7C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fdd830-680b-4de7-a2dd-94d219cb646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795</Words>
  <Application>Microsoft Office PowerPoint</Application>
  <PresentationFormat>Grand écran</PresentationFormat>
  <Paragraphs>230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Wingdings</vt:lpstr>
      <vt:lpstr>Grand événement</vt:lpstr>
      <vt:lpstr>CCT 90 -2020</vt:lpstr>
      <vt:lpstr>OBJECTIFS</vt:lpstr>
      <vt:lpstr>RésultatS</vt:lpstr>
      <vt:lpstr>Calcul: obj atteints</vt:lpstr>
      <vt:lpstr>Calcul: dans la plage </vt:lpstr>
      <vt:lpstr>20% Luminus HSE leading indicator </vt:lpstr>
      <vt:lpstr>5% Net promotor score pour le groupe Luminus* </vt:lpstr>
      <vt:lpstr>15% La capacité de "Wind" à la fin d'année </vt:lpstr>
      <vt:lpstr>Scorecard de disponibilité de production</vt:lpstr>
      <vt:lpstr>Résultat : 133%</vt:lpstr>
      <vt:lpstr>MONTANT: Résultat = 133% </vt:lpstr>
      <vt:lpstr>Qui ? Quand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CCT 90 -2020</dc:title>
  <dc:creator>Van Puyenbroeck, Roland</dc:creator>
  <cp:lastModifiedBy>Roland Van Puyenbroeck</cp:lastModifiedBy>
  <cp:revision>2</cp:revision>
  <dcterms:created xsi:type="dcterms:W3CDTF">2021-02-11T10:44:58Z</dcterms:created>
  <dcterms:modified xsi:type="dcterms:W3CDTF">2021-02-25T09:29:57Z</dcterms:modified>
</cp:coreProperties>
</file>