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7" r:id="rId14"/>
    <p:sldId id="269" r:id="rId15"/>
    <p:sldId id="270" r:id="rId16"/>
    <p:sldId id="264" r:id="rId17"/>
    <p:sldId id="263" r:id="rId18"/>
    <p:sldId id="266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B4C2F-99B5-4FB4-A0AE-0A1717753B9D}" v="17" dt="2021-02-11T08:53:58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Van Puyenbroeck" userId="9f8b3f2c-2479-41ae-adb3-6b4e75b60bef" providerId="ADAL" clId="{74FB4C2F-99B5-4FB4-A0AE-0A1717753B9D}"/>
    <pc:docChg chg="custSel addSld modSld sldOrd">
      <pc:chgData name="Roland Van Puyenbroeck" userId="9f8b3f2c-2479-41ae-adb3-6b4e75b60bef" providerId="ADAL" clId="{74FB4C2F-99B5-4FB4-A0AE-0A1717753B9D}" dt="2021-02-11T09:47:01.765" v="3810" actId="20577"/>
      <pc:docMkLst>
        <pc:docMk/>
      </pc:docMkLst>
      <pc:sldChg chg="modSp">
        <pc:chgData name="Roland Van Puyenbroeck" userId="9f8b3f2c-2479-41ae-adb3-6b4e75b60bef" providerId="ADAL" clId="{74FB4C2F-99B5-4FB4-A0AE-0A1717753B9D}" dt="2021-02-11T08:39:38.967" v="1944" actId="20577"/>
        <pc:sldMkLst>
          <pc:docMk/>
          <pc:sldMk cId="1308512890" sldId="257"/>
        </pc:sldMkLst>
        <pc:spChg chg="mod">
          <ac:chgData name="Roland Van Puyenbroeck" userId="9f8b3f2c-2479-41ae-adb3-6b4e75b60bef" providerId="ADAL" clId="{74FB4C2F-99B5-4FB4-A0AE-0A1717753B9D}" dt="2021-02-11T08:39:38.967" v="1944" actId="20577"/>
          <ac:spMkLst>
            <pc:docMk/>
            <pc:sldMk cId="1308512890" sldId="257"/>
            <ac:spMk id="3" creationId="{204B367E-46E9-4846-9183-D50755ABAB24}"/>
          </ac:spMkLst>
        </pc:spChg>
      </pc:sldChg>
      <pc:sldChg chg="modSp">
        <pc:chgData name="Roland Van Puyenbroeck" userId="9f8b3f2c-2479-41ae-adb3-6b4e75b60bef" providerId="ADAL" clId="{74FB4C2F-99B5-4FB4-A0AE-0A1717753B9D}" dt="2021-02-11T08:21:43.532" v="93" actId="5793"/>
        <pc:sldMkLst>
          <pc:docMk/>
          <pc:sldMk cId="2142092361" sldId="258"/>
        </pc:sldMkLst>
        <pc:spChg chg="mod">
          <ac:chgData name="Roland Van Puyenbroeck" userId="9f8b3f2c-2479-41ae-adb3-6b4e75b60bef" providerId="ADAL" clId="{74FB4C2F-99B5-4FB4-A0AE-0A1717753B9D}" dt="2021-02-11T08:21:43.532" v="93" actId="5793"/>
          <ac:spMkLst>
            <pc:docMk/>
            <pc:sldMk cId="2142092361" sldId="258"/>
            <ac:spMk id="3" creationId="{B3F16B2F-A726-45F9-A558-4E6BE741C91A}"/>
          </ac:spMkLst>
        </pc:spChg>
      </pc:sldChg>
      <pc:sldChg chg="ord">
        <pc:chgData name="Roland Van Puyenbroeck" userId="9f8b3f2c-2479-41ae-adb3-6b4e75b60bef" providerId="ADAL" clId="{74FB4C2F-99B5-4FB4-A0AE-0A1717753B9D}" dt="2021-02-09T08:58:22.448" v="0"/>
        <pc:sldMkLst>
          <pc:docMk/>
          <pc:sldMk cId="2419849447" sldId="259"/>
        </pc:sldMkLst>
      </pc:sldChg>
      <pc:sldChg chg="modSp">
        <pc:chgData name="Roland Van Puyenbroeck" userId="9f8b3f2c-2479-41ae-adb3-6b4e75b60bef" providerId="ADAL" clId="{74FB4C2F-99B5-4FB4-A0AE-0A1717753B9D}" dt="2021-02-11T08:26:50.600" v="806" actId="20577"/>
        <pc:sldMkLst>
          <pc:docMk/>
          <pc:sldMk cId="1495568857" sldId="260"/>
        </pc:sldMkLst>
        <pc:spChg chg="mod">
          <ac:chgData name="Roland Van Puyenbroeck" userId="9f8b3f2c-2479-41ae-adb3-6b4e75b60bef" providerId="ADAL" clId="{74FB4C2F-99B5-4FB4-A0AE-0A1717753B9D}" dt="2021-02-11T08:26:50.600" v="806" actId="20577"/>
          <ac:spMkLst>
            <pc:docMk/>
            <pc:sldMk cId="1495568857" sldId="260"/>
            <ac:spMk id="3" creationId="{2F8D618A-F1A0-4A6B-A412-3842EFEAC024}"/>
          </ac:spMkLst>
        </pc:spChg>
      </pc:sldChg>
      <pc:sldChg chg="modSp">
        <pc:chgData name="Roland Van Puyenbroeck" userId="9f8b3f2c-2479-41ae-adb3-6b4e75b60bef" providerId="ADAL" clId="{74FB4C2F-99B5-4FB4-A0AE-0A1717753B9D}" dt="2021-02-11T08:38:11.970" v="1709" actId="20577"/>
        <pc:sldMkLst>
          <pc:docMk/>
          <pc:sldMk cId="173082867" sldId="261"/>
        </pc:sldMkLst>
        <pc:spChg chg="mod">
          <ac:chgData name="Roland Van Puyenbroeck" userId="9f8b3f2c-2479-41ae-adb3-6b4e75b60bef" providerId="ADAL" clId="{74FB4C2F-99B5-4FB4-A0AE-0A1717753B9D}" dt="2021-02-11T08:38:11.970" v="1709" actId="20577"/>
          <ac:spMkLst>
            <pc:docMk/>
            <pc:sldMk cId="173082867" sldId="261"/>
            <ac:spMk id="3" creationId="{EBA7B73D-361C-4A14-BF15-7D49D0CBEBA1}"/>
          </ac:spMkLst>
        </pc:spChg>
      </pc:sldChg>
      <pc:sldChg chg="modSp">
        <pc:chgData name="Roland Van Puyenbroeck" userId="9f8b3f2c-2479-41ae-adb3-6b4e75b60bef" providerId="ADAL" clId="{74FB4C2F-99B5-4FB4-A0AE-0A1717753B9D}" dt="2021-02-11T08:36:43.053" v="1457" actId="20577"/>
        <pc:sldMkLst>
          <pc:docMk/>
          <pc:sldMk cId="255427198" sldId="262"/>
        </pc:sldMkLst>
        <pc:spChg chg="mod">
          <ac:chgData name="Roland Van Puyenbroeck" userId="9f8b3f2c-2479-41ae-adb3-6b4e75b60bef" providerId="ADAL" clId="{74FB4C2F-99B5-4FB4-A0AE-0A1717753B9D}" dt="2021-02-11T08:36:43.053" v="1457" actId="20577"/>
          <ac:spMkLst>
            <pc:docMk/>
            <pc:sldMk cId="255427198" sldId="262"/>
            <ac:spMk id="3" creationId="{7F0E95BB-3499-437E-AF5F-82C6B038077E}"/>
          </ac:spMkLst>
        </pc:spChg>
      </pc:sldChg>
      <pc:sldChg chg="modSp">
        <pc:chgData name="Roland Van Puyenbroeck" userId="9f8b3f2c-2479-41ae-adb3-6b4e75b60bef" providerId="ADAL" clId="{74FB4C2F-99B5-4FB4-A0AE-0A1717753B9D}" dt="2021-02-11T09:46:14.378" v="3736" actId="20577"/>
        <pc:sldMkLst>
          <pc:docMk/>
          <pc:sldMk cId="2859712436" sldId="263"/>
        </pc:sldMkLst>
        <pc:spChg chg="mod">
          <ac:chgData name="Roland Van Puyenbroeck" userId="9f8b3f2c-2479-41ae-adb3-6b4e75b60bef" providerId="ADAL" clId="{74FB4C2F-99B5-4FB4-A0AE-0A1717753B9D}" dt="2021-02-11T08:36:59.111" v="1478" actId="20577"/>
          <ac:spMkLst>
            <pc:docMk/>
            <pc:sldMk cId="2859712436" sldId="263"/>
            <ac:spMk id="2" creationId="{D5AB1660-E1C5-475D-8F42-29C654E9D73E}"/>
          </ac:spMkLst>
        </pc:spChg>
        <pc:spChg chg="mod">
          <ac:chgData name="Roland Van Puyenbroeck" userId="9f8b3f2c-2479-41ae-adb3-6b4e75b60bef" providerId="ADAL" clId="{74FB4C2F-99B5-4FB4-A0AE-0A1717753B9D}" dt="2021-02-11T09:46:14.378" v="3736" actId="20577"/>
          <ac:spMkLst>
            <pc:docMk/>
            <pc:sldMk cId="2859712436" sldId="263"/>
            <ac:spMk id="3" creationId="{2593FB03-F1A3-4729-B878-1F09D4F49C8A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48:40.748" v="2566" actId="5793"/>
        <pc:sldMkLst>
          <pc:docMk/>
          <pc:sldMk cId="863608752" sldId="266"/>
        </pc:sldMkLst>
        <pc:spChg chg="mod">
          <ac:chgData name="Roland Van Puyenbroeck" userId="9f8b3f2c-2479-41ae-adb3-6b4e75b60bef" providerId="ADAL" clId="{74FB4C2F-99B5-4FB4-A0AE-0A1717753B9D}" dt="2021-02-11T08:47:41.970" v="2402" actId="20577"/>
          <ac:spMkLst>
            <pc:docMk/>
            <pc:sldMk cId="863608752" sldId="266"/>
            <ac:spMk id="2" creationId="{5B45BAEE-FA7D-40EC-B8B5-EE87FAA9E383}"/>
          </ac:spMkLst>
        </pc:spChg>
        <pc:spChg chg="mod">
          <ac:chgData name="Roland Van Puyenbroeck" userId="9f8b3f2c-2479-41ae-adb3-6b4e75b60bef" providerId="ADAL" clId="{74FB4C2F-99B5-4FB4-A0AE-0A1717753B9D}" dt="2021-02-11T08:48:40.748" v="2566" actId="5793"/>
          <ac:spMkLst>
            <pc:docMk/>
            <pc:sldMk cId="863608752" sldId="266"/>
            <ac:spMk id="3" creationId="{C5A04912-B3AF-42CF-802C-3E17E50DCC4B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41:50.678" v="2261" actId="20577"/>
        <pc:sldMkLst>
          <pc:docMk/>
          <pc:sldMk cId="114296642" sldId="267"/>
        </pc:sldMkLst>
        <pc:spChg chg="mod">
          <ac:chgData name="Roland Van Puyenbroeck" userId="9f8b3f2c-2479-41ae-adb3-6b4e75b60bef" providerId="ADAL" clId="{74FB4C2F-99B5-4FB4-A0AE-0A1717753B9D}" dt="2021-02-11T08:40:23.131" v="1954" actId="20577"/>
          <ac:spMkLst>
            <pc:docMk/>
            <pc:sldMk cId="114296642" sldId="267"/>
            <ac:spMk id="2" creationId="{C49D78E0-92D9-4694-99F3-DF014BF8812C}"/>
          </ac:spMkLst>
        </pc:spChg>
        <pc:spChg chg="mod">
          <ac:chgData name="Roland Van Puyenbroeck" userId="9f8b3f2c-2479-41ae-adb3-6b4e75b60bef" providerId="ADAL" clId="{74FB4C2F-99B5-4FB4-A0AE-0A1717753B9D}" dt="2021-02-11T08:41:50.678" v="2261" actId="20577"/>
          <ac:spMkLst>
            <pc:docMk/>
            <pc:sldMk cId="114296642" sldId="267"/>
            <ac:spMk id="3" creationId="{E653D8C6-EF2C-4F60-BAA5-1257AD5EB8D4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43:27.961" v="2286" actId="27636"/>
        <pc:sldMkLst>
          <pc:docMk/>
          <pc:sldMk cId="539932729" sldId="268"/>
        </pc:sldMkLst>
        <pc:spChg chg="mod">
          <ac:chgData name="Roland Van Puyenbroeck" userId="9f8b3f2c-2479-41ae-adb3-6b4e75b60bef" providerId="ADAL" clId="{74FB4C2F-99B5-4FB4-A0AE-0A1717753B9D}" dt="2021-02-11T08:43:16.355" v="2282" actId="20577"/>
          <ac:spMkLst>
            <pc:docMk/>
            <pc:sldMk cId="539932729" sldId="268"/>
            <ac:spMk id="2" creationId="{5F1F1B04-B1EC-4DB7-9702-ED47C8129880}"/>
          </ac:spMkLst>
        </pc:spChg>
        <pc:spChg chg="mod">
          <ac:chgData name="Roland Van Puyenbroeck" userId="9f8b3f2c-2479-41ae-adb3-6b4e75b60bef" providerId="ADAL" clId="{74FB4C2F-99B5-4FB4-A0AE-0A1717753B9D}" dt="2021-02-11T08:43:27.961" v="2286" actId="27636"/>
          <ac:spMkLst>
            <pc:docMk/>
            <pc:sldMk cId="539932729" sldId="268"/>
            <ac:spMk id="3" creationId="{7E60C7D4-866A-4E4E-9013-5FC10CB473A2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46:22.932" v="2319"/>
        <pc:sldMkLst>
          <pc:docMk/>
          <pc:sldMk cId="972727540" sldId="269"/>
        </pc:sldMkLst>
        <pc:spChg chg="mod">
          <ac:chgData name="Roland Van Puyenbroeck" userId="9f8b3f2c-2479-41ae-adb3-6b4e75b60bef" providerId="ADAL" clId="{74FB4C2F-99B5-4FB4-A0AE-0A1717753B9D}" dt="2021-02-11T08:45:18.447" v="2309" actId="20577"/>
          <ac:spMkLst>
            <pc:docMk/>
            <pc:sldMk cId="972727540" sldId="269"/>
            <ac:spMk id="2" creationId="{D2DD3194-310B-4274-81E7-31A238933E41}"/>
          </ac:spMkLst>
        </pc:spChg>
        <pc:spChg chg="mod">
          <ac:chgData name="Roland Van Puyenbroeck" userId="9f8b3f2c-2479-41ae-adb3-6b4e75b60bef" providerId="ADAL" clId="{74FB4C2F-99B5-4FB4-A0AE-0A1717753B9D}" dt="2021-02-11T08:46:22.932" v="2319"/>
          <ac:spMkLst>
            <pc:docMk/>
            <pc:sldMk cId="972727540" sldId="269"/>
            <ac:spMk id="3" creationId="{06C3D0DA-DDE2-466B-8DDA-DB49F28DFD85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47:04.903" v="2369" actId="6549"/>
        <pc:sldMkLst>
          <pc:docMk/>
          <pc:sldMk cId="4091156345" sldId="270"/>
        </pc:sldMkLst>
        <pc:spChg chg="mod">
          <ac:chgData name="Roland Van Puyenbroeck" userId="9f8b3f2c-2479-41ae-adb3-6b4e75b60bef" providerId="ADAL" clId="{74FB4C2F-99B5-4FB4-A0AE-0A1717753B9D}" dt="2021-02-11T08:46:51.660" v="2359" actId="27636"/>
          <ac:spMkLst>
            <pc:docMk/>
            <pc:sldMk cId="4091156345" sldId="270"/>
            <ac:spMk id="2" creationId="{06AA1B01-FFB2-4FFF-8D36-0F67964EA832}"/>
          </ac:spMkLst>
        </pc:spChg>
        <pc:spChg chg="mod">
          <ac:chgData name="Roland Van Puyenbroeck" userId="9f8b3f2c-2479-41ae-adb3-6b4e75b60bef" providerId="ADAL" clId="{74FB4C2F-99B5-4FB4-A0AE-0A1717753B9D}" dt="2021-02-11T08:47:04.903" v="2369" actId="6549"/>
          <ac:spMkLst>
            <pc:docMk/>
            <pc:sldMk cId="4091156345" sldId="270"/>
            <ac:spMk id="3" creationId="{0575DBD8-A2ED-4ECB-9628-225640906134}"/>
          </ac:spMkLst>
        </pc:spChg>
      </pc:sldChg>
      <pc:sldChg chg="modSp add">
        <pc:chgData name="Roland Van Puyenbroeck" userId="9f8b3f2c-2479-41ae-adb3-6b4e75b60bef" providerId="ADAL" clId="{74FB4C2F-99B5-4FB4-A0AE-0A1717753B9D}" dt="2021-02-11T09:47:01.765" v="3810" actId="20577"/>
        <pc:sldMkLst>
          <pc:docMk/>
          <pc:sldMk cId="784549630" sldId="271"/>
        </pc:sldMkLst>
        <pc:spChg chg="mod">
          <ac:chgData name="Roland Van Puyenbroeck" userId="9f8b3f2c-2479-41ae-adb3-6b4e75b60bef" providerId="ADAL" clId="{74FB4C2F-99B5-4FB4-A0AE-0A1717753B9D}" dt="2021-02-11T08:51:11.073" v="3089" actId="20577"/>
          <ac:spMkLst>
            <pc:docMk/>
            <pc:sldMk cId="784549630" sldId="271"/>
            <ac:spMk id="2" creationId="{7411BF78-AF25-4C37-8BA4-B84899920AF5}"/>
          </ac:spMkLst>
        </pc:spChg>
        <pc:spChg chg="mod">
          <ac:chgData name="Roland Van Puyenbroeck" userId="9f8b3f2c-2479-41ae-adb3-6b4e75b60bef" providerId="ADAL" clId="{74FB4C2F-99B5-4FB4-A0AE-0A1717753B9D}" dt="2021-02-11T09:47:01.765" v="3810" actId="20577"/>
          <ac:spMkLst>
            <pc:docMk/>
            <pc:sldMk cId="784549630" sldId="271"/>
            <ac:spMk id="3" creationId="{5A4933DC-BF60-4EE5-ABA3-DAA93A31A8BF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53:32.570" v="3466" actId="20577"/>
        <pc:sldMkLst>
          <pc:docMk/>
          <pc:sldMk cId="1408760302" sldId="272"/>
        </pc:sldMkLst>
        <pc:spChg chg="mod">
          <ac:chgData name="Roland Van Puyenbroeck" userId="9f8b3f2c-2479-41ae-adb3-6b4e75b60bef" providerId="ADAL" clId="{74FB4C2F-99B5-4FB4-A0AE-0A1717753B9D}" dt="2021-02-11T08:53:32.570" v="3466" actId="20577"/>
          <ac:spMkLst>
            <pc:docMk/>
            <pc:sldMk cId="1408760302" sldId="272"/>
            <ac:spMk id="2" creationId="{7B37D2C6-74B3-4E47-969C-7318BA11DC7E}"/>
          </ac:spMkLst>
        </pc:spChg>
        <pc:spChg chg="mod">
          <ac:chgData name="Roland Van Puyenbroeck" userId="9f8b3f2c-2479-41ae-adb3-6b4e75b60bef" providerId="ADAL" clId="{74FB4C2F-99B5-4FB4-A0AE-0A1717753B9D}" dt="2021-02-11T08:53:26.497" v="3465" actId="20577"/>
          <ac:spMkLst>
            <pc:docMk/>
            <pc:sldMk cId="1408760302" sldId="272"/>
            <ac:spMk id="3" creationId="{DA63ED94-1FFE-4C83-846B-F687ACD653B9}"/>
          </ac:spMkLst>
        </pc:spChg>
      </pc:sldChg>
      <pc:sldChg chg="modSp add">
        <pc:chgData name="Roland Van Puyenbroeck" userId="9f8b3f2c-2479-41ae-adb3-6b4e75b60bef" providerId="ADAL" clId="{74FB4C2F-99B5-4FB4-A0AE-0A1717753B9D}" dt="2021-02-11T08:55:56.294" v="3700" actId="20577"/>
        <pc:sldMkLst>
          <pc:docMk/>
          <pc:sldMk cId="3750339274" sldId="273"/>
        </pc:sldMkLst>
        <pc:spChg chg="mod">
          <ac:chgData name="Roland Van Puyenbroeck" userId="9f8b3f2c-2479-41ae-adb3-6b4e75b60bef" providerId="ADAL" clId="{74FB4C2F-99B5-4FB4-A0AE-0A1717753B9D}" dt="2021-02-11T08:54:02.102" v="3473" actId="20577"/>
          <ac:spMkLst>
            <pc:docMk/>
            <pc:sldMk cId="3750339274" sldId="273"/>
            <ac:spMk id="2" creationId="{9E81F632-FA7C-47D4-9125-38B9341275DD}"/>
          </ac:spMkLst>
        </pc:spChg>
        <pc:spChg chg="mod">
          <ac:chgData name="Roland Van Puyenbroeck" userId="9f8b3f2c-2479-41ae-adb3-6b4e75b60bef" providerId="ADAL" clId="{74FB4C2F-99B5-4FB4-A0AE-0A1717753B9D}" dt="2021-02-11T08:55:56.294" v="3700" actId="20577"/>
          <ac:spMkLst>
            <pc:docMk/>
            <pc:sldMk cId="3750339274" sldId="273"/>
            <ac:spMk id="3" creationId="{5CC256C6-99F3-4FBE-A65A-4188B0E0F0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91EC0-8A1F-4ADA-83AB-3992ADE2B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CNC </a:t>
            </a:r>
            <a:r>
              <a:rPr lang="fr-BE" dirty="0" err="1"/>
              <a:t>Retail</a:t>
            </a:r>
            <a:r>
              <a:rPr lang="fr-BE" dirty="0"/>
              <a:t> CXC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32D86D-7A8D-465D-96BE-5A311A9C1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Constats et Revendication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EB9271-80D4-4B31-BEC0-C468869F3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10" y="3780375"/>
            <a:ext cx="2273016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D78E0-92D9-4694-99F3-DF014BF8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backlog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53D8C6-EF2C-4F60-BAA5-1257AD5EB8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Augmentation constante des dossiers en attente</a:t>
            </a:r>
          </a:p>
          <a:p>
            <a:r>
              <a:rPr lang="fr-BE" dirty="0">
                <a:sym typeface="Wingdings" panose="05000000000000000000" pitchFamily="2" charset="2"/>
              </a:rPr>
              <a:t> augmentation de la pression sur le personnel</a:t>
            </a:r>
          </a:p>
          <a:p>
            <a:r>
              <a:rPr lang="fr-BE" dirty="0">
                <a:sym typeface="Wingdings" panose="05000000000000000000" pitchFamily="2" charset="2"/>
              </a:rPr>
              <a:t>augmentation du stress du personnel</a:t>
            </a:r>
          </a:p>
          <a:p>
            <a:r>
              <a:rPr lang="fr-BE" dirty="0">
                <a:sym typeface="Wingdings" panose="05000000000000000000" pitchFamily="2" charset="2"/>
              </a:rPr>
              <a:t> Insatisfaction </a:t>
            </a:r>
          </a:p>
        </p:txBody>
      </p:sp>
    </p:spTree>
    <p:extLst>
      <p:ext uri="{BB962C8B-B14F-4D97-AF65-F5344CB8AC3E}">
        <p14:creationId xmlns:p14="http://schemas.microsoft.com/office/powerpoint/2010/main" val="11429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D3194-310B-4274-81E7-31A23893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Sur la transformation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3D0DA-DDE2-466B-8DDA-DB49F28DFD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Réorganisation effectuée sans tenir compte des décisions prises dans les groupes de travail sur la cocréation</a:t>
            </a:r>
          </a:p>
          <a:p>
            <a:r>
              <a:rPr lang="fr-BE" dirty="0"/>
              <a:t>La réorganisation de l'entreprise n'a pas été discutée avec les syndicats !</a:t>
            </a:r>
          </a:p>
          <a:p>
            <a:r>
              <a:rPr lang="fr-BE" dirty="0"/>
              <a:t>La formation et l'espace nécessaire n'ont pas été fournis (ou pas à temps)</a:t>
            </a:r>
          </a:p>
          <a:p>
            <a:r>
              <a:rPr lang="fr-BE" dirty="0"/>
              <a:t>Les suggestions/commentaires des agents n'ont pas été pris en considération</a:t>
            </a:r>
          </a:p>
          <a:p>
            <a:r>
              <a:rPr lang="fr-BE" dirty="0"/>
              <a:t>Les burn-out n'ont pas été pris au sérieux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272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A1B01-FFB2-4FFF-8D36-0F67964E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Conséquences de la transformation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75DBD8-A2ED-4ECB-9628-2256409061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/>
              <a:t>Faire des heures supplémentaires à domicile sans avoir pu enregistrer ces heures.</a:t>
            </a:r>
          </a:p>
          <a:p>
            <a:r>
              <a:rPr lang="fr-BE" dirty="0"/>
              <a:t> En raison des appels téléphoniques entrants et du manque de personnel, pas de temps pour traiter les dossiers -&gt; arriéré</a:t>
            </a:r>
          </a:p>
          <a:p>
            <a:r>
              <a:rPr lang="fr-BE" dirty="0"/>
              <a:t> Clients mécontents -&gt; perte de clients, la rétention qui est la stratégie de Luminus ne sera pas possible</a:t>
            </a:r>
          </a:p>
          <a:p>
            <a:r>
              <a:rPr lang="fr-BE" dirty="0"/>
              <a:t> Personnel mécontent</a:t>
            </a:r>
          </a:p>
          <a:p>
            <a:r>
              <a:rPr lang="fr-BE" dirty="0"/>
              <a:t> Un burn-out après l'autre !</a:t>
            </a:r>
          </a:p>
          <a:p>
            <a:r>
              <a:rPr lang="fr-BE" dirty="0"/>
              <a:t> Aucune motivation !</a:t>
            </a:r>
          </a:p>
          <a:p>
            <a:r>
              <a:rPr lang="fr-BE" dirty="0"/>
              <a:t> la formation ne peut être suivie de manière optimale en raison de tous les changements et de BACLOG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115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D8B00-31CB-4BBB-B025-F4F2D2FB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REVENDICATIONS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474B6-A220-482A-A3E8-E796FEDF2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029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B1660-E1C5-475D-8F42-29C654E9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Personnel insuffisant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3FB03-F1A3-4729-B878-1F09D4F49C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Il faut du personnel supplémentaire</a:t>
            </a:r>
          </a:p>
          <a:p>
            <a:pPr lvl="1"/>
            <a:r>
              <a:rPr lang="fr-BE" dirty="0"/>
              <a:t>Pour absorber le </a:t>
            </a:r>
            <a:r>
              <a:rPr lang="fr-BE" dirty="0" err="1"/>
              <a:t>backlog</a:t>
            </a:r>
            <a:r>
              <a:rPr lang="fr-BE" dirty="0"/>
              <a:t> (Voir le renfort fait en Janvier)</a:t>
            </a:r>
          </a:p>
          <a:p>
            <a:pPr lvl="1"/>
            <a:r>
              <a:rPr lang="fr-BE" dirty="0"/>
              <a:t>Pour remplacer les départs</a:t>
            </a:r>
          </a:p>
          <a:p>
            <a:pPr lvl="1"/>
            <a:r>
              <a:rPr lang="fr-BE" dirty="0"/>
              <a:t>Pour permettre les formations des agents en place</a:t>
            </a:r>
          </a:p>
          <a:p>
            <a:pPr lvl="1"/>
            <a:r>
              <a:rPr lang="fr-BE" dirty="0"/>
              <a:t>Pour prendre en compte les absences (congés , Maladies ou autre)</a:t>
            </a:r>
          </a:p>
        </p:txBody>
      </p:sp>
    </p:spTree>
    <p:extLst>
      <p:ext uri="{BB962C8B-B14F-4D97-AF65-F5344CB8AC3E}">
        <p14:creationId xmlns:p14="http://schemas.microsoft.com/office/powerpoint/2010/main" val="285971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5BAEE-FA7D-40EC-B8B5-EE87FAA9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Revalorisation des fonctions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A04912-B3AF-42CF-802C-3E17E50DCC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Suivre le processus de qualification</a:t>
            </a:r>
          </a:p>
          <a:p>
            <a:r>
              <a:rPr lang="fr-BE" dirty="0"/>
              <a:t>Définir clairement le périmètre des fonctions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360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1BF78-AF25-4C37-8BA4-B8489992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Horaire et permanence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933DC-BF60-4EE5-ABA3-DAA93A31A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Limiter le nombre de permanence par agents</a:t>
            </a:r>
          </a:p>
          <a:p>
            <a:r>
              <a:rPr lang="fr-BE" dirty="0"/>
              <a:t>Trouver un incitant à la permanence (horaire ?)</a:t>
            </a:r>
          </a:p>
          <a:p>
            <a:r>
              <a:rPr lang="fr-BE" dirty="0"/>
              <a:t>Revoir les quotas  : avoir du personnel en suffisance pour les permanences</a:t>
            </a:r>
          </a:p>
          <a:p>
            <a:r>
              <a:rPr lang="fr-BE" dirty="0"/>
              <a:t>Permanences et tâches: non-sens de faire la permanence si la formation est insuffisante</a:t>
            </a:r>
          </a:p>
          <a:p>
            <a:r>
              <a:rPr lang="fr-BE" dirty="0"/>
              <a:t>Inclure le cycle de formation/recyclage dans la charge de travail</a:t>
            </a:r>
          </a:p>
          <a:p>
            <a:r>
              <a:rPr lang="fr-BE" dirty="0"/>
              <a:t>Différence Horaires FLEX/Glissant </a:t>
            </a:r>
            <a:r>
              <a:rPr lang="fr-BE" dirty="0">
                <a:sym typeface="Wingdings" panose="05000000000000000000" pitchFamily="2" charset="2"/>
              </a:rPr>
              <a:t></a:t>
            </a:r>
            <a:r>
              <a:rPr lang="fr-BE" dirty="0" err="1">
                <a:sym typeface="Wingdings" panose="05000000000000000000" pitchFamily="2" charset="2"/>
              </a:rPr>
              <a:t>Difference</a:t>
            </a:r>
            <a:r>
              <a:rPr lang="fr-BE">
                <a:sym typeface="Wingdings" panose="05000000000000000000" pitchFamily="2" charset="2"/>
              </a:rPr>
              <a:t> Interprétation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454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7D2C6-74B3-4E47-969C-7318BA11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3ED94-1FFE-4C83-846B-F687ACD653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/>
              <a:t>Liberer</a:t>
            </a:r>
            <a:r>
              <a:rPr lang="fr-BE" dirty="0"/>
              <a:t> le temps suffisant à la formation</a:t>
            </a:r>
          </a:p>
          <a:p>
            <a:r>
              <a:rPr lang="fr-BE" dirty="0"/>
              <a:t>Mieux former: former d’abord pour éviter les erreurs, créateurs de </a:t>
            </a:r>
            <a:r>
              <a:rPr lang="fr-BE" dirty="0" err="1"/>
              <a:t>backlog</a:t>
            </a:r>
            <a:endParaRPr lang="fr-BE" dirty="0"/>
          </a:p>
          <a:p>
            <a:r>
              <a:rPr lang="fr-BE" dirty="0"/>
              <a:t>Staff suffisant pour permettre la formation sans influer sur le travail quotidien</a:t>
            </a:r>
          </a:p>
          <a:p>
            <a:r>
              <a:rPr lang="fr-BE" dirty="0"/>
              <a:t>Mieux gérer les demandes de formation</a:t>
            </a:r>
          </a:p>
          <a:p>
            <a:r>
              <a:rPr lang="fr-BE" dirty="0"/>
              <a:t>Limiter la complexité: tout le monde ne doit pas devenir expert en tout</a:t>
            </a:r>
          </a:p>
        </p:txBody>
      </p:sp>
    </p:spTree>
    <p:extLst>
      <p:ext uri="{BB962C8B-B14F-4D97-AF65-F5344CB8AC3E}">
        <p14:creationId xmlns:p14="http://schemas.microsoft.com/office/powerpoint/2010/main" val="140876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1F632-FA7C-47D4-9125-38B93412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ecoute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256C6-99F3-4FBE-A65A-4188B0E0F0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Entendre les doléances du personnel</a:t>
            </a:r>
          </a:p>
          <a:p>
            <a:r>
              <a:rPr lang="fr-BE" dirty="0"/>
              <a:t>Prendre en compte les remarques et les commentaires</a:t>
            </a:r>
          </a:p>
          <a:p>
            <a:r>
              <a:rPr lang="fr-BE" dirty="0"/>
              <a:t>Anticiper les problèmes</a:t>
            </a:r>
          </a:p>
          <a:p>
            <a:r>
              <a:rPr lang="fr-BE" dirty="0" err="1"/>
              <a:t>Role</a:t>
            </a:r>
            <a:r>
              <a:rPr lang="fr-BE" dirty="0"/>
              <a:t> des managers : faire partie de l’</a:t>
            </a:r>
            <a:r>
              <a:rPr lang="fr-BE" dirty="0" err="1"/>
              <a:t>equipe</a:t>
            </a:r>
            <a:r>
              <a:rPr lang="fr-BE" dirty="0"/>
              <a:t> et la soutenir</a:t>
            </a:r>
            <a:r>
              <a:rPr lang="fr-BE"/>
              <a:t>. 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033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B7DD6-6BDF-4A85-9B2B-0037B188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55D459-2793-445F-8CF5-BC966A8B6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Liste non exhaustives des doléances du personnel</a:t>
            </a:r>
          </a:p>
        </p:txBody>
      </p:sp>
    </p:spTree>
    <p:extLst>
      <p:ext uri="{BB962C8B-B14F-4D97-AF65-F5344CB8AC3E}">
        <p14:creationId xmlns:p14="http://schemas.microsoft.com/office/powerpoint/2010/main" val="79459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DAC67-3B8B-464A-9405-2D7D32FF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Charge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B367E-46E9-4846-9183-D50755ABAB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En augmentation constante</a:t>
            </a:r>
          </a:p>
          <a:p>
            <a:r>
              <a:rPr lang="fr-BE" dirty="0"/>
              <a:t>Mal répartie</a:t>
            </a:r>
          </a:p>
          <a:p>
            <a:r>
              <a:rPr lang="fr-BE" dirty="0"/>
              <a:t>Trop de permanences par rapport </a:t>
            </a:r>
          </a:p>
          <a:p>
            <a:r>
              <a:rPr lang="fr-BE" dirty="0"/>
              <a:t>Impossible de prendre congé</a:t>
            </a:r>
          </a:p>
          <a:p>
            <a:r>
              <a:rPr lang="fr-BE" dirty="0"/>
              <a:t>Bcp de burnout</a:t>
            </a:r>
          </a:p>
        </p:txBody>
      </p:sp>
    </p:spTree>
    <p:extLst>
      <p:ext uri="{BB962C8B-B14F-4D97-AF65-F5344CB8AC3E}">
        <p14:creationId xmlns:p14="http://schemas.microsoft.com/office/powerpoint/2010/main" val="130851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E26F7-AF68-46D6-920D-D52BDDD7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Complexité des tâches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16B2F-A726-45F9-A558-4E6BE741C9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La connaissance des processus des autres équipes est requise</a:t>
            </a:r>
          </a:p>
          <a:p>
            <a:r>
              <a:rPr lang="fr-BE" dirty="0"/>
              <a:t>Prévu : des tâches simples (niveau 1° ligne)</a:t>
            </a:r>
          </a:p>
          <a:p>
            <a:r>
              <a:rPr lang="fr-BE" dirty="0"/>
              <a:t>La réalité: connaissance approfondie de tous les processus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20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9070A-15E8-4E60-991A-3A340C7E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D9B50-D483-46A6-9609-7769720258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Prise en charge avant formation</a:t>
            </a:r>
          </a:p>
          <a:p>
            <a:r>
              <a:rPr lang="fr-BE" dirty="0"/>
              <a:t>Formation sur le tas </a:t>
            </a:r>
            <a:r>
              <a:rPr lang="fr-BE" dirty="0">
                <a:sym typeface="Wingdings" panose="05000000000000000000" pitchFamily="2" charset="2"/>
              </a:rPr>
              <a:t> les Erreurs accroissent le </a:t>
            </a:r>
            <a:r>
              <a:rPr lang="fr-BE" dirty="0" err="1">
                <a:sym typeface="Wingdings" panose="05000000000000000000" pitchFamily="2" charset="2"/>
              </a:rPr>
              <a:t>backlog</a:t>
            </a:r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Formation </a:t>
            </a:r>
            <a:r>
              <a:rPr lang="fr-BE" dirty="0" err="1">
                <a:sym typeface="Wingdings" panose="05000000000000000000" pitchFamily="2" charset="2"/>
              </a:rPr>
              <a:t>apres</a:t>
            </a:r>
            <a:r>
              <a:rPr lang="fr-BE" dirty="0">
                <a:sym typeface="Wingdings" panose="05000000000000000000" pitchFamily="2" charset="2"/>
              </a:rPr>
              <a:t> la mise en place, donc absence pour formation, augmente la surcharge de travail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984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8AAB9-DF9D-4B61-A478-7EF90C04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Permanences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D618A-F1A0-4A6B-A412-3842EFEAC0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12 permanences par personne et par mois:  moyenne pour que chacun fasse son lot</a:t>
            </a:r>
          </a:p>
          <a:p>
            <a:pPr lvl="1"/>
            <a:r>
              <a:rPr lang="fr-BE" dirty="0"/>
              <a:t>Un mois contient 22 jours de travail  </a:t>
            </a:r>
          </a:p>
          <a:p>
            <a:pPr lvl="1"/>
            <a:r>
              <a:rPr lang="fr-BE" dirty="0"/>
              <a:t>+ de jours de permanences que de jours normaux</a:t>
            </a:r>
          </a:p>
          <a:p>
            <a:r>
              <a:rPr lang="fr-BE" dirty="0"/>
              <a:t>La prise de congé à un effet immédiat sur les disponibilités des autres</a:t>
            </a:r>
          </a:p>
          <a:p>
            <a:r>
              <a:rPr lang="fr-BE" dirty="0"/>
              <a:t>Backup des permanences : Les jours de non-permanences sont donc aussi contraignant</a:t>
            </a:r>
          </a:p>
          <a:p>
            <a:r>
              <a:rPr lang="fr-BE" dirty="0"/>
              <a:t>Des mois à faire 15 ou 16 permanences sont récurrents</a:t>
            </a:r>
          </a:p>
          <a:p>
            <a:r>
              <a:rPr lang="fr-BE" dirty="0"/>
              <a:t>Le mécanisme </a:t>
            </a:r>
            <a:r>
              <a:rPr lang="fr-BE" dirty="0" err="1"/>
              <a:t>flex</a:t>
            </a:r>
            <a:r>
              <a:rPr lang="fr-BE" dirty="0"/>
              <a:t> n’est plus pour le bien de l’agent mais pour les besoins des clients uniquement, abus du système, compteurs de jours et heures à reprendre dans un délai trop court</a:t>
            </a:r>
          </a:p>
          <a:p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9556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97DD3-B119-4F96-93D8-1B47F4E6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Horaires / conges/</a:t>
            </a:r>
            <a:r>
              <a:rPr lang="fr-BE" dirty="0" err="1"/>
              <a:t>equipes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7B73D-361C-4A14-BF15-7D49D0CBEB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Constat: Les horaires </a:t>
            </a:r>
            <a:r>
              <a:rPr lang="fr-BE" dirty="0" err="1"/>
              <a:t>flex</a:t>
            </a:r>
            <a:r>
              <a:rPr lang="fr-BE" dirty="0"/>
              <a:t> ne sont pas la pour le bien de l’agent, mais pour permettre les permanences. </a:t>
            </a:r>
            <a:r>
              <a:rPr lang="fr-BE" dirty="0">
                <a:sym typeface="Wingdings" panose="05000000000000000000" pitchFamily="2" charset="2"/>
              </a:rPr>
              <a:t> Abus du système</a:t>
            </a:r>
          </a:p>
          <a:p>
            <a:r>
              <a:rPr lang="fr-BE" dirty="0">
                <a:sym typeface="Wingdings" panose="05000000000000000000" pitchFamily="2" charset="2"/>
              </a:rPr>
              <a:t>Le </a:t>
            </a:r>
            <a:r>
              <a:rPr lang="fr-BE" dirty="0" err="1">
                <a:sym typeface="Wingdings" panose="05000000000000000000" pitchFamily="2" charset="2"/>
              </a:rPr>
              <a:t>delai</a:t>
            </a:r>
            <a:r>
              <a:rPr lang="fr-BE" dirty="0">
                <a:sym typeface="Wingdings" panose="05000000000000000000" pitchFamily="2" charset="2"/>
              </a:rPr>
              <a:t> « raisonnable » pour demander congé est abstrait</a:t>
            </a:r>
          </a:p>
          <a:p>
            <a:r>
              <a:rPr lang="fr-BE" dirty="0">
                <a:sym typeface="Wingdings" panose="05000000000000000000" pitchFamily="2" charset="2"/>
              </a:rPr>
              <a:t>Le télétravail </a:t>
            </a:r>
            <a:r>
              <a:rPr lang="fr-BE" dirty="0" err="1">
                <a:sym typeface="Wingdings" panose="05000000000000000000" pitchFamily="2" charset="2"/>
              </a:rPr>
              <a:t>covid</a:t>
            </a:r>
            <a:r>
              <a:rPr lang="fr-BE" dirty="0">
                <a:sym typeface="Wingdings" panose="05000000000000000000" pitchFamily="2" charset="2"/>
              </a:rPr>
              <a:t> et l’impossibilité d’encoder des heures supplémentaires est problématique</a:t>
            </a:r>
          </a:p>
          <a:p>
            <a:r>
              <a:rPr lang="fr-BE" dirty="0">
                <a:sym typeface="Wingdings" panose="05000000000000000000" pitchFamily="2" charset="2"/>
              </a:rPr>
              <a:t>Les départs n’ont pas été remplacé dans les équipes et le travail est pourtant toujours en augmentation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08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61CC0-43EF-4445-8DD2-AF6C8A84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Traitement et valorisation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E95BB-3499-437E-AF5F-82C6B03807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On en demande plus alors que chacun a un contrat de travail définissant ses taches propres</a:t>
            </a:r>
          </a:p>
          <a:p>
            <a:r>
              <a:rPr lang="fr-BE" dirty="0"/>
              <a:t>Des métiers supplémentaires : la tache de vente est un métier  à part, on demande de le cumuler aux taches habituelles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42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F1B04-B1EC-4DB7-9702-ED47C81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Telesales</a:t>
            </a:r>
            <a:r>
              <a:rPr lang="fr-BE" dirty="0"/>
              <a:t> Advisor </a:t>
            </a:r>
            <a:r>
              <a:rPr lang="fr-BE" dirty="0">
                <a:sym typeface="Wingdings" panose="05000000000000000000" pitchFamily="2" charset="2"/>
              </a:rPr>
              <a:t> tâches </a:t>
            </a:r>
            <a:r>
              <a:rPr lang="fr-BE" dirty="0" err="1">
                <a:sym typeface="Wingdings" panose="05000000000000000000" pitchFamily="2" charset="2"/>
              </a:rPr>
              <a:t>suppl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0C7D4-866A-4E4E-9013-5FC10CB47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28776"/>
            <a:ext cx="10394707" cy="40862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BE" dirty="0"/>
              <a:t>Inbound call : réception des appels des clients et prospects désirant souscrire un contrat SOHO et/ou SME </a:t>
            </a:r>
          </a:p>
          <a:p>
            <a:pPr lvl="0"/>
            <a:r>
              <a:rPr lang="fr-BE" dirty="0"/>
              <a:t>L’agent est responsable de la préparation, de l’envoi et du suivi des offres, encodage des offres via sales force</a:t>
            </a:r>
          </a:p>
          <a:p>
            <a:pPr lvl="0"/>
            <a:r>
              <a:rPr lang="fr-BE" dirty="0"/>
              <a:t>Gestion d’un portefeuille client : division du portefeuille par région</a:t>
            </a:r>
          </a:p>
          <a:p>
            <a:pPr lvl="0"/>
            <a:r>
              <a:rPr lang="fr-BE" dirty="0"/>
              <a:t>Négociation de contrats pour des prospects</a:t>
            </a:r>
          </a:p>
          <a:p>
            <a:pPr lvl="0"/>
            <a:r>
              <a:rPr lang="fr-BE" dirty="0"/>
              <a:t>Négociation de contrats pour les clients existants : </a:t>
            </a:r>
            <a:r>
              <a:rPr lang="fr-BE" dirty="0" err="1"/>
              <a:t>retention</a:t>
            </a:r>
            <a:r>
              <a:rPr lang="fr-BE" dirty="0"/>
              <a:t> :pour les clients qui veulent revoir les contrats, nous devons leur faire une offre </a:t>
            </a:r>
          </a:p>
          <a:p>
            <a:pPr lvl="0"/>
            <a:r>
              <a:rPr lang="fr-BE" dirty="0"/>
              <a:t>Rôle de conseiller énergie : écoutez et analysez les problématiques et besoins des clients existants et prospects</a:t>
            </a:r>
          </a:p>
          <a:p>
            <a:pPr lvl="0"/>
            <a:r>
              <a:rPr lang="fr-BE" dirty="0"/>
              <a:t>Collaboration avec le service Pricing pour déterminer les prix</a:t>
            </a:r>
          </a:p>
          <a:p>
            <a:pPr lvl="0"/>
            <a:r>
              <a:rPr lang="fr-BE" dirty="0"/>
              <a:t>Proposition de contrats avec des prix sur mesure </a:t>
            </a:r>
          </a:p>
          <a:p>
            <a:pPr lvl="0"/>
            <a:r>
              <a:rPr lang="fr-BE" dirty="0"/>
              <a:t>Connaissance des contrats SOHO et SME </a:t>
            </a:r>
          </a:p>
          <a:p>
            <a:pPr lvl="0"/>
            <a:r>
              <a:rPr lang="fr-BE" dirty="0"/>
              <a:t>Objectif sur les ventes réalisées </a:t>
            </a:r>
          </a:p>
          <a:p>
            <a:pPr lvl="0"/>
            <a:r>
              <a:rPr lang="fr-BE" dirty="0"/>
              <a:t>Enregistrement des contrats dans sales force : nouveau raccordement, switch, </a:t>
            </a:r>
            <a:r>
              <a:rPr lang="fr-BE" dirty="0" err="1"/>
              <a:t>renewal</a:t>
            </a:r>
            <a:r>
              <a:rPr lang="fr-BE" dirty="0"/>
              <a:t> et </a:t>
            </a:r>
            <a:r>
              <a:rPr lang="fr-BE" dirty="0" err="1"/>
              <a:t>combined</a:t>
            </a:r>
            <a:r>
              <a:rPr lang="fr-BE" dirty="0"/>
              <a:t> switch</a:t>
            </a:r>
          </a:p>
          <a:p>
            <a:pPr lvl="0"/>
            <a:r>
              <a:rPr lang="fr-BE" dirty="0"/>
              <a:t>Enregistrement des éventuels plaintes des clients à l’encontre des partenaires externes via sales force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993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5612D401FD04082E1A298B02C839F" ma:contentTypeVersion="6" ma:contentTypeDescription="Crée un document." ma:contentTypeScope="" ma:versionID="5db755679f70ff6f3d0f02c67d7a0dae">
  <xsd:schema xmlns:xsd="http://www.w3.org/2001/XMLSchema" xmlns:xs="http://www.w3.org/2001/XMLSchema" xmlns:p="http://schemas.microsoft.com/office/2006/metadata/properties" xmlns:ns2="5ffdd830-680b-4de7-a2dd-94d219cb6460" targetNamespace="http://schemas.microsoft.com/office/2006/metadata/properties" ma:root="true" ma:fieldsID="59214cf1035bf3df75efeb1bb497ebc3" ns2:_="">
    <xsd:import namespace="5ffdd830-680b-4de7-a2dd-94d219cb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d830-680b-4de7-a2dd-94d219cb6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40A95-FAFF-4875-B8FB-5F8849E4C06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ffdd830-680b-4de7-a2dd-94d219cb646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42C35F-FF9A-4F9A-87C0-60169773F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C3842-5EE2-4CAC-8D73-2A6242F50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fdd830-680b-4de7-a2dd-94d219cb6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6007</TotalTime>
  <Words>604</Words>
  <Application>Microsoft Office PowerPoint</Application>
  <PresentationFormat>Grand écran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Impact</vt:lpstr>
      <vt:lpstr>Grand événement</vt:lpstr>
      <vt:lpstr>CNC Retail CXC</vt:lpstr>
      <vt:lpstr>Constats</vt:lpstr>
      <vt:lpstr>Charge de travail</vt:lpstr>
      <vt:lpstr>Complexité des tâches</vt:lpstr>
      <vt:lpstr>Formation</vt:lpstr>
      <vt:lpstr>Permanences</vt:lpstr>
      <vt:lpstr>Horaires / conges/equipes</vt:lpstr>
      <vt:lpstr>Traitement et valorisation</vt:lpstr>
      <vt:lpstr>Telesales Advisor  tâches suppl</vt:lpstr>
      <vt:lpstr>backlog</vt:lpstr>
      <vt:lpstr>Sur la transformation</vt:lpstr>
      <vt:lpstr>Conséquences de la transformation</vt:lpstr>
      <vt:lpstr>REVENDICATIONS</vt:lpstr>
      <vt:lpstr>Personnel insuffisant</vt:lpstr>
      <vt:lpstr>Revalorisation des fonctions</vt:lpstr>
      <vt:lpstr>Horaire et permanence</vt:lpstr>
      <vt:lpstr>formations</vt:lpstr>
      <vt:lpstr>ecoute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 Retail CXC</dc:title>
  <dc:creator>Roland Van Puyenbroeck</dc:creator>
  <cp:lastModifiedBy>Van Puyenbroeck, Roland</cp:lastModifiedBy>
  <cp:revision>5</cp:revision>
  <dcterms:created xsi:type="dcterms:W3CDTF">2021-02-02T08:11:58Z</dcterms:created>
  <dcterms:modified xsi:type="dcterms:W3CDTF">2021-02-11T09:47:06Z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0x010100E445612D401FD04082E1A298B02C839F</vt:lpwstr>
  </property>
</Properties>
</file>